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2"/>
  </p:notesMasterIdLst>
  <p:handoutMasterIdLst>
    <p:handoutMasterId r:id="rId23"/>
  </p:handoutMasterIdLst>
  <p:sldIdLst>
    <p:sldId id="256" r:id="rId2"/>
    <p:sldId id="258" r:id="rId3"/>
    <p:sldId id="278" r:id="rId4"/>
    <p:sldId id="260" r:id="rId5"/>
    <p:sldId id="261" r:id="rId6"/>
    <p:sldId id="262" r:id="rId7"/>
    <p:sldId id="277" r:id="rId8"/>
    <p:sldId id="263" r:id="rId9"/>
    <p:sldId id="265" r:id="rId10"/>
    <p:sldId id="280" r:id="rId11"/>
    <p:sldId id="283" r:id="rId12"/>
    <p:sldId id="282" r:id="rId13"/>
    <p:sldId id="264" r:id="rId14"/>
    <p:sldId id="266" r:id="rId15"/>
    <p:sldId id="267" r:id="rId16"/>
    <p:sldId id="270" r:id="rId17"/>
    <p:sldId id="268" r:id="rId18"/>
    <p:sldId id="279" r:id="rId19"/>
    <p:sldId id="281" r:id="rId20"/>
    <p:sldId id="271" r:id="rId21"/>
  </p:sldIdLst>
  <p:sldSz cx="13442950" cy="756126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5" roundtripDataSignature="AMtx7mjhJ09D0TuJu/aA4KEL0RCEaBsYI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9353"/>
    <a:srgbClr val="1CA7B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902" autoAdjust="0"/>
  </p:normalViewPr>
  <p:slideViewPr>
    <p:cSldViewPr snapToGrid="0">
      <p:cViewPr varScale="1">
        <p:scale>
          <a:sx n="80" d="100"/>
          <a:sy n="80" d="100"/>
        </p:scale>
        <p:origin x="365" y="62"/>
      </p:cViewPr>
      <p:guideLst/>
    </p:cSldViewPr>
  </p:slideViewPr>
  <p:notesTextViewPr>
    <p:cViewPr>
      <p:scale>
        <a:sx n="1" d="1"/>
        <a:sy n="1" d="1"/>
      </p:scale>
      <p:origin x="0" y="0"/>
    </p:cViewPr>
  </p:notesTextViewPr>
  <p:notesViewPr>
    <p:cSldViewPr snapToGrid="0">
      <p:cViewPr varScale="1">
        <p:scale>
          <a:sx n="63" d="100"/>
          <a:sy n="63" d="100"/>
        </p:scale>
        <p:origin x="3134"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C441CC4-FE93-43F5-A75A-58F57277F5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591FC1E0-E129-4038-86A5-B11F748FB6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66C2EB-B0DA-472E-B185-6420E3ED8FC9}" type="datetimeFigureOut">
              <a:rPr lang="fr-FR" smtClean="0"/>
              <a:t>20/02/2025</a:t>
            </a:fld>
            <a:endParaRPr lang="fr-FR"/>
          </a:p>
        </p:txBody>
      </p:sp>
      <p:sp>
        <p:nvSpPr>
          <p:cNvPr id="4" name="Espace réservé du pied de page 3">
            <a:extLst>
              <a:ext uri="{FF2B5EF4-FFF2-40B4-BE49-F238E27FC236}">
                <a16:creationId xmlns:a16="http://schemas.microsoft.com/office/drawing/2014/main" id="{19808020-67EC-4C82-9DBC-03C9D32D88F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C4415C8C-7469-4335-A4B1-799C2C4BE71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698FD6-6143-4855-888D-7A6C1492132F}" type="slidenum">
              <a:rPr lang="fr-FR" smtClean="0"/>
              <a:t>‹N°›</a:t>
            </a:fld>
            <a:endParaRPr lang="fr-FR"/>
          </a:p>
        </p:txBody>
      </p:sp>
    </p:spTree>
    <p:extLst>
      <p:ext uri="{BB962C8B-B14F-4D97-AF65-F5344CB8AC3E}">
        <p14:creationId xmlns:p14="http://schemas.microsoft.com/office/powerpoint/2010/main" val="327684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70" name="Google Shape;7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fr-FR" sz="1200" dirty="0"/>
              <a:t>L’objectif final d’une aire éducative étant d’y faire une action,</a:t>
            </a:r>
            <a:endParaRPr dirty="0"/>
          </a:p>
        </p:txBody>
      </p:sp>
      <p:sp>
        <p:nvSpPr>
          <p:cNvPr id="139" name="Google Shape;13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50449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fr-FR" sz="1200" dirty="0"/>
              <a:t>L’objectif final d’une aire éducative étant d’y faire une action,</a:t>
            </a:r>
            <a:endParaRPr dirty="0"/>
          </a:p>
        </p:txBody>
      </p:sp>
      <p:sp>
        <p:nvSpPr>
          <p:cNvPr id="139" name="Google Shape;13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02096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39" name="Google Shape;13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1189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fr-FR" dirty="0"/>
              <a:t>Margot - Dire que pour mettre en place un conseil de la Terre il y a des exemples sur le guide méthodologique </a:t>
            </a:r>
          </a:p>
          <a:p>
            <a:pPr marL="0" lvl="0" indent="0" algn="l" rtl="0">
              <a:lnSpc>
                <a:spcPct val="100000"/>
              </a:lnSpc>
              <a:spcBef>
                <a:spcPts val="360"/>
              </a:spcBef>
              <a:spcAft>
                <a:spcPts val="0"/>
              </a:spcAft>
              <a:buSzPts val="1400"/>
              <a:buNone/>
            </a:pPr>
            <a:r>
              <a:rPr lang="fr-FR" sz="1200" b="0" i="0" u="none" strike="noStrike" cap="none" dirty="0">
                <a:solidFill>
                  <a:schemeClr val="dk1"/>
                </a:solidFill>
                <a:effectLst/>
                <a:latin typeface="Calibri"/>
                <a:ea typeface="Calibri"/>
                <a:cs typeface="Calibri"/>
                <a:sym typeface="Calibri"/>
              </a:rPr>
              <a:t>Ressources EDD Versailles « comment rendre des élèves acteurs dans le portage d’un projet »</a:t>
            </a:r>
            <a:endParaRPr dirty="0"/>
          </a:p>
        </p:txBody>
      </p:sp>
      <p:sp>
        <p:nvSpPr>
          <p:cNvPr id="139" name="Google Shape;13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b="0" dirty="0"/>
              <a:t>Eve </a:t>
            </a:r>
            <a:endParaRPr dirty="0"/>
          </a:p>
          <a:p>
            <a:pPr marL="0" lvl="0" indent="0" algn="l" rtl="0">
              <a:lnSpc>
                <a:spcPct val="100000"/>
              </a:lnSpc>
              <a:spcBef>
                <a:spcPts val="0"/>
              </a:spcBef>
              <a:spcAft>
                <a:spcPts val="0"/>
              </a:spcAft>
              <a:buSzPts val="1400"/>
              <a:buNone/>
            </a:pPr>
            <a:r>
              <a:rPr lang="fr-FR" b="0" dirty="0"/>
              <a:t>Land art </a:t>
            </a:r>
            <a:endParaRPr dirty="0"/>
          </a:p>
          <a:p>
            <a:pPr marL="0" lvl="0" indent="0" algn="l" rtl="0">
              <a:lnSpc>
                <a:spcPct val="100000"/>
              </a:lnSpc>
              <a:spcBef>
                <a:spcPts val="360"/>
              </a:spcBef>
              <a:spcAft>
                <a:spcPts val="0"/>
              </a:spcAft>
              <a:buSzPts val="1400"/>
              <a:buNone/>
            </a:pPr>
            <a:r>
              <a:rPr lang="fr-FR" b="0" dirty="0"/>
              <a:t>hôtel insectes</a:t>
            </a:r>
            <a:endParaRPr dirty="0"/>
          </a:p>
          <a:p>
            <a:pPr marL="0" lvl="0" indent="0" algn="l" rtl="0">
              <a:lnSpc>
                <a:spcPct val="100000"/>
              </a:lnSpc>
              <a:spcBef>
                <a:spcPts val="360"/>
              </a:spcBef>
              <a:spcAft>
                <a:spcPts val="0"/>
              </a:spcAft>
              <a:buSzPts val="1400"/>
              <a:buNone/>
            </a:pPr>
            <a:r>
              <a:rPr lang="fr-FR" b="0" dirty="0"/>
              <a:t>dorloteur osmies </a:t>
            </a:r>
            <a:endParaRPr dirty="0"/>
          </a:p>
          <a:p>
            <a:pPr marL="0" lvl="0" indent="0" algn="l" rtl="0">
              <a:lnSpc>
                <a:spcPct val="100000"/>
              </a:lnSpc>
              <a:spcBef>
                <a:spcPts val="360"/>
              </a:spcBef>
              <a:spcAft>
                <a:spcPts val="0"/>
              </a:spcAft>
              <a:buSzPts val="1400"/>
              <a:buNone/>
            </a:pPr>
            <a:r>
              <a:rPr lang="fr-FR" b="0" dirty="0"/>
              <a:t>abris hérissons ou oiseaux </a:t>
            </a:r>
            <a:endParaRPr dirty="0"/>
          </a:p>
          <a:p>
            <a:pPr marL="0" lvl="0" indent="0" algn="l" rtl="0">
              <a:lnSpc>
                <a:spcPct val="100000"/>
              </a:lnSpc>
              <a:spcBef>
                <a:spcPts val="360"/>
              </a:spcBef>
              <a:spcAft>
                <a:spcPts val="0"/>
              </a:spcAft>
              <a:buSzPts val="1400"/>
              <a:buNone/>
            </a:pPr>
            <a:r>
              <a:rPr lang="fr-FR" b="0" dirty="0"/>
              <a:t>ramassage déchets </a:t>
            </a:r>
            <a:endParaRPr dirty="0"/>
          </a:p>
          <a:p>
            <a:pPr marL="0" lvl="0" indent="0" algn="l" rtl="0">
              <a:lnSpc>
                <a:spcPct val="100000"/>
              </a:lnSpc>
              <a:spcBef>
                <a:spcPts val="360"/>
              </a:spcBef>
              <a:spcAft>
                <a:spcPts val="0"/>
              </a:spcAft>
              <a:buSzPts val="1400"/>
              <a:buNone/>
            </a:pPr>
            <a:r>
              <a:rPr lang="fr-FR" b="0" dirty="0">
                <a:solidFill>
                  <a:srgbClr val="FF0000"/>
                </a:solidFill>
                <a:latin typeface="Arial"/>
                <a:ea typeface="Arial"/>
                <a:cs typeface="Arial"/>
                <a:sym typeface="Arial"/>
              </a:rPr>
              <a:t>inventaire participatif avec MNHN, pose de panneaux d’information/de sensibilisation, contes autour des mares, plantation de fleurs diversifiées</a:t>
            </a:r>
            <a:endParaRPr dirty="0"/>
          </a:p>
          <a:p>
            <a:pPr marL="0" lvl="0" indent="0" algn="l" rtl="0">
              <a:lnSpc>
                <a:spcPct val="100000"/>
              </a:lnSpc>
              <a:spcBef>
                <a:spcPts val="360"/>
              </a:spcBef>
              <a:spcAft>
                <a:spcPts val="0"/>
              </a:spcAft>
              <a:buSzPts val="1400"/>
              <a:buNone/>
            </a:pPr>
            <a:r>
              <a:rPr lang="fr-FR" b="0" dirty="0"/>
              <a:t>Diag : courses orientation, musique reconnaissance chants oiseaux</a:t>
            </a:r>
            <a:endParaRPr dirty="0"/>
          </a:p>
          <a:p>
            <a:pPr marL="0" lvl="0" indent="0" algn="l" rtl="0">
              <a:lnSpc>
                <a:spcPct val="100000"/>
              </a:lnSpc>
              <a:spcBef>
                <a:spcPts val="360"/>
              </a:spcBef>
              <a:spcAft>
                <a:spcPts val="0"/>
              </a:spcAft>
              <a:buSzPts val="14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1200"/>
              <a:buFont typeface="Arial"/>
              <a:buNone/>
            </a:pPr>
            <a:r>
              <a:rPr lang="fr-FR" sz="1200" b="0">
                <a:solidFill>
                  <a:srgbClr val="002060"/>
                </a:solidFill>
                <a:latin typeface="Arial"/>
                <a:ea typeface="Arial"/>
                <a:cs typeface="Arial"/>
                <a:sym typeface="Arial"/>
              </a:rPr>
              <a:t>Margot En juin 2023 se sont tenues les premières Rencontres des Aires Educatives Franciliennes !</a:t>
            </a:r>
            <a:endParaRPr/>
          </a:p>
          <a:p>
            <a:pPr marL="0" lvl="0" indent="0" algn="l" rtl="0">
              <a:lnSpc>
                <a:spcPct val="100000"/>
              </a:lnSpc>
              <a:spcBef>
                <a:spcPts val="600"/>
              </a:spcBef>
              <a:spcAft>
                <a:spcPts val="0"/>
              </a:spcAft>
              <a:buClr>
                <a:srgbClr val="002060"/>
              </a:buClr>
              <a:buSzPts val="1200"/>
              <a:buFont typeface="Arial"/>
              <a:buNone/>
            </a:pPr>
            <a:r>
              <a:rPr lang="fr-FR" sz="1200" b="0">
                <a:solidFill>
                  <a:srgbClr val="002060"/>
                </a:solidFill>
                <a:latin typeface="Arial"/>
                <a:ea typeface="Arial"/>
                <a:cs typeface="Arial"/>
                <a:sym typeface="Arial"/>
              </a:rPr>
              <a:t>En fin de journée, les participants se sont retrouvés pour un moment convivial autour d’un goûter.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fr-FR" dirty="0"/>
              <a:t>Margot « On veut se lancer, par quoi on commence ? » pour que la recherche ait une logique</a:t>
            </a:r>
            <a:endParaRPr dirty="0"/>
          </a:p>
        </p:txBody>
      </p:sp>
      <p:sp>
        <p:nvSpPr>
          <p:cNvPr id="216" name="Google Shape;216;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1200"/>
              <a:buFont typeface="Arial"/>
              <a:buNone/>
            </a:pPr>
            <a:r>
              <a:rPr lang="fr-FR" sz="1200" b="0">
                <a:solidFill>
                  <a:srgbClr val="002060"/>
                </a:solidFill>
                <a:latin typeface="Arial"/>
                <a:ea typeface="Arial"/>
                <a:cs typeface="Arial"/>
                <a:sym typeface="Arial"/>
              </a:rPr>
              <a:t>Margot En juin 2023 se sont tenues les premières Rencontres des Aires Educatives Franciliennes !</a:t>
            </a:r>
            <a:endParaRPr/>
          </a:p>
          <a:p>
            <a:pPr marL="0" lvl="0" indent="0" algn="l" rtl="0">
              <a:lnSpc>
                <a:spcPct val="100000"/>
              </a:lnSpc>
              <a:spcBef>
                <a:spcPts val="600"/>
              </a:spcBef>
              <a:spcAft>
                <a:spcPts val="0"/>
              </a:spcAft>
              <a:buClr>
                <a:srgbClr val="002060"/>
              </a:buClr>
              <a:buSzPts val="1200"/>
              <a:buFont typeface="Arial"/>
              <a:buNone/>
            </a:pPr>
            <a:r>
              <a:rPr lang="fr-FR" sz="1200" b="0">
                <a:solidFill>
                  <a:srgbClr val="002060"/>
                </a:solidFill>
                <a:latin typeface="Arial"/>
                <a:ea typeface="Arial"/>
                <a:cs typeface="Arial"/>
                <a:sym typeface="Arial"/>
              </a:rPr>
              <a:t>En fin de journée, les participants se sont retrouvés pour un moment convivial autour d’un goûter.</a:t>
            </a:r>
            <a:endParaRPr/>
          </a:p>
        </p:txBody>
      </p:sp>
    </p:spTree>
    <p:extLst>
      <p:ext uri="{BB962C8B-B14F-4D97-AF65-F5344CB8AC3E}">
        <p14:creationId xmlns:p14="http://schemas.microsoft.com/office/powerpoint/2010/main" val="620759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Tree>
    <p:extLst>
      <p:ext uri="{BB962C8B-B14F-4D97-AF65-F5344CB8AC3E}">
        <p14:creationId xmlns:p14="http://schemas.microsoft.com/office/powerpoint/2010/main" val="3205237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DN+DR+SD - C’est à travers mission mob qu’est animé le dispositif AE (créé îles marquises 2012, initiative d’enfants ; déployé à partir de 2018 avec ATE)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Des questions ? Ravie échanger avec vous vous accompagner dans montage projet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DN+DR+SD - C’est à travers mission mob qu’est animé le dispositif AE (créé îles marquises 2012, initiative d’enfants ; déployé à partir de 2018 avec ATE)</a:t>
            </a:r>
            <a:endParaRPr/>
          </a:p>
        </p:txBody>
      </p:sp>
    </p:spTree>
    <p:extLst>
      <p:ext uri="{BB962C8B-B14F-4D97-AF65-F5344CB8AC3E}">
        <p14:creationId xmlns:p14="http://schemas.microsoft.com/office/powerpoint/2010/main" val="1571376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1200"/>
              <a:buFont typeface="Arial"/>
              <a:buNone/>
            </a:pPr>
            <a:r>
              <a:rPr lang="fr-FR" sz="1200" b="0" dirty="0">
                <a:solidFill>
                  <a:srgbClr val="002060"/>
                </a:solidFill>
                <a:latin typeface="Arial"/>
                <a:ea typeface="Arial"/>
                <a:cs typeface="Arial"/>
                <a:sym typeface="Arial"/>
              </a:rPr>
              <a:t>Le concept a été structuré en label et consolidé à travers la création d’un réseau pilote de six AME aux Marquises (baptisé « </a:t>
            </a:r>
            <a:r>
              <a:rPr lang="fr-FR" sz="1200" b="0" dirty="0" err="1">
                <a:solidFill>
                  <a:srgbClr val="002060"/>
                </a:solidFill>
                <a:latin typeface="Arial"/>
                <a:ea typeface="Arial"/>
                <a:cs typeface="Arial"/>
                <a:sym typeface="Arial"/>
              </a:rPr>
              <a:t>Pukatai</a:t>
            </a:r>
            <a:r>
              <a:rPr lang="fr-FR" sz="1200" b="0" dirty="0">
                <a:solidFill>
                  <a:srgbClr val="002060"/>
                </a:solidFill>
                <a:latin typeface="Arial"/>
                <a:ea typeface="Arial"/>
                <a:cs typeface="Arial"/>
                <a:sym typeface="Arial"/>
              </a:rPr>
              <a:t> » signifiant corail en marquisien).</a:t>
            </a:r>
          </a:p>
          <a:p>
            <a:pPr marL="0" marR="0" lvl="0" indent="0" algn="l" rtl="0">
              <a:lnSpc>
                <a:spcPct val="100000"/>
              </a:lnSpc>
              <a:spcBef>
                <a:spcPts val="0"/>
              </a:spcBef>
              <a:spcAft>
                <a:spcPts val="0"/>
              </a:spcAft>
              <a:buClr>
                <a:srgbClr val="002060"/>
              </a:buClr>
              <a:buSzPts val="1200"/>
              <a:buFont typeface="Arial"/>
              <a:buNone/>
            </a:pPr>
            <a:r>
              <a:rPr lang="fr-FR" sz="1200" b="0" dirty="0">
                <a:solidFill>
                  <a:srgbClr val="002060"/>
                </a:solidFill>
                <a:latin typeface="Arial"/>
                <a:ea typeface="Arial"/>
                <a:cs typeface="Arial"/>
                <a:sym typeface="Arial"/>
              </a:rPr>
              <a:t>L’Office français de la biodiversité coordonne le réseau des Aires éducatives sur la base des orientations prises par le comité de pilotage. Celui-ci réunit trois ministères et l’OFB. Des groupes régionaux spécifiques appuient l’accompagnement dans les territoires.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1200"/>
              <a:buFont typeface="Arial"/>
              <a:buNone/>
            </a:pPr>
            <a:r>
              <a:rPr lang="fr-FR" sz="1200" b="0" dirty="0"/>
              <a:t>Petite zone d’un espace naturel : extérieure à l’école, que vous allez explorer avec votre classe.</a:t>
            </a:r>
          </a:p>
          <a:p>
            <a:pPr marL="0" marR="0" lvl="0" indent="0" algn="l" rtl="0">
              <a:lnSpc>
                <a:spcPct val="100000"/>
              </a:lnSpc>
              <a:spcBef>
                <a:spcPts val="0"/>
              </a:spcBef>
              <a:spcAft>
                <a:spcPts val="0"/>
              </a:spcAft>
              <a:buClr>
                <a:srgbClr val="002060"/>
              </a:buClr>
              <a:buSzPts val="1200"/>
              <a:buFont typeface="Arial"/>
              <a:buNone/>
            </a:pPr>
            <a:r>
              <a:rPr lang="fr-FR" sz="1200" b="0" dirty="0"/>
              <a:t>-&gt; état des lieux de l’existant pour commencer, pour la gérer avec les élèves, et autres acteurs territoire.</a:t>
            </a:r>
          </a:p>
        </p:txBody>
      </p:sp>
    </p:spTree>
    <p:extLst>
      <p:ext uri="{BB962C8B-B14F-4D97-AF65-F5344CB8AC3E}">
        <p14:creationId xmlns:p14="http://schemas.microsoft.com/office/powerpoint/2010/main" val="1381673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360"/>
              </a:spcBef>
              <a:spcAft>
                <a:spcPts val="600"/>
              </a:spcAft>
              <a:buClr>
                <a:srgbClr val="000000"/>
              </a:buClr>
              <a:buSzPts val="1400"/>
              <a:buFont typeface="Noto Sans Symbols"/>
              <a:buNone/>
              <a:tabLst/>
              <a:defRPr/>
            </a:pPr>
            <a:r>
              <a:rPr lang="fr-FR" sz="1200" dirty="0"/>
              <a:t>Plusieurs acteurs qui ont différents rôles :</a:t>
            </a:r>
          </a:p>
          <a:p>
            <a:pPr marL="0" marR="0" lvl="0" indent="0" algn="l" defTabSz="914400" rtl="0" eaLnBrk="1" fontAlgn="auto" latinLnBrk="0" hangingPunct="1">
              <a:lnSpc>
                <a:spcPct val="100000"/>
              </a:lnSpc>
              <a:spcBef>
                <a:spcPts val="360"/>
              </a:spcBef>
              <a:spcAft>
                <a:spcPts val="600"/>
              </a:spcAft>
              <a:buClr>
                <a:srgbClr val="000000"/>
              </a:buClr>
              <a:buSzPts val="1400"/>
              <a:buFont typeface="Noto Sans Symbols"/>
              <a:buNone/>
              <a:tabLst/>
              <a:defRPr/>
            </a:pPr>
            <a:r>
              <a:rPr lang="fr-FR" sz="1050" dirty="0"/>
              <a:t>Ce projet </a:t>
            </a:r>
            <a:r>
              <a:rPr lang="fr-FR" sz="1050" dirty="0" err="1"/>
              <a:t>éco-citoyen</a:t>
            </a:r>
            <a:r>
              <a:rPr lang="fr-FR" sz="1050" dirty="0"/>
              <a:t> s'inscrit pleinement dans la dynamique de l'enseignement scolaire. Il s'adresse aux classes de CE2, de cycle 3 (CM1, CM2, 6e), 4 (5e, 4e, 3e) et de lycées.</a:t>
            </a:r>
          </a:p>
          <a:p>
            <a:pPr marL="0" marR="0" lvl="0" indent="0" algn="l" defTabSz="914400" rtl="0" eaLnBrk="1" fontAlgn="auto" latinLnBrk="0" hangingPunct="1">
              <a:lnSpc>
                <a:spcPct val="100000"/>
              </a:lnSpc>
              <a:spcBef>
                <a:spcPts val="360"/>
              </a:spcBef>
              <a:spcAft>
                <a:spcPts val="600"/>
              </a:spcAft>
              <a:buClr>
                <a:srgbClr val="000000"/>
              </a:buClr>
              <a:buSzPts val="1400"/>
              <a:buFont typeface="Noto Sans Symbols"/>
              <a:buNone/>
              <a:tabLst/>
              <a:defRPr/>
            </a:pPr>
            <a:endParaRPr lang="fr-FR" sz="105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fr-FR" dirty="0"/>
              <a:t>Si la philosophie Aire Educative est respectée, ils seront labellisés. Il faut les pousser à demander la labellisation, qui est une reconnaissance du travail accompli.</a:t>
            </a:r>
            <a:endParaRPr dirty="0"/>
          </a:p>
        </p:txBody>
      </p:sp>
      <p:sp>
        <p:nvSpPr>
          <p:cNvPr id="152" name="Google Shape;15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UV_A_SANS_IMAGE">
  <p:cSld name="COUV_A_SANS_IMAGE">
    <p:spTree>
      <p:nvGrpSpPr>
        <p:cNvPr id="1" name="Shape 10"/>
        <p:cNvGrpSpPr/>
        <p:nvPr/>
      </p:nvGrpSpPr>
      <p:grpSpPr>
        <a:xfrm>
          <a:off x="0" y="0"/>
          <a:ext cx="0" cy="0"/>
          <a:chOff x="0" y="0"/>
          <a:chExt cx="0" cy="0"/>
        </a:xfrm>
      </p:grpSpPr>
      <p:sp>
        <p:nvSpPr>
          <p:cNvPr id="11" name="Google Shape;11;p33"/>
          <p:cNvSpPr/>
          <p:nvPr/>
        </p:nvSpPr>
        <p:spPr>
          <a:xfrm>
            <a:off x="528787" y="7231421"/>
            <a:ext cx="4013919" cy="10772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fr-FR" sz="700" b="1" i="0" u="none" strike="noStrike" cap="none">
                <a:solidFill>
                  <a:srgbClr val="000000"/>
                </a:solidFill>
                <a:latin typeface="Arial"/>
                <a:ea typeface="Arial"/>
                <a:cs typeface="Arial"/>
                <a:sym typeface="Arial"/>
              </a:rPr>
              <a:t>Direction Régionale Île-de-France / Service Appui aux Acteurs et Mobilisation des Territoires</a:t>
            </a:r>
            <a:endParaRPr sz="700" b="0" i="0" u="none" strike="noStrike" cap="none">
              <a:solidFill>
                <a:srgbClr val="000000"/>
              </a:solidFill>
              <a:latin typeface="Arial"/>
              <a:ea typeface="Arial"/>
              <a:cs typeface="Arial"/>
              <a:sym typeface="Arial"/>
            </a:endParaRPr>
          </a:p>
        </p:txBody>
      </p:sp>
      <p:pic>
        <p:nvPicPr>
          <p:cNvPr id="12" name="Google Shape;12;p33"/>
          <p:cNvPicPr preferRelativeResize="0"/>
          <p:nvPr/>
        </p:nvPicPr>
        <p:blipFill rotWithShape="1">
          <a:blip r:embed="rId2">
            <a:alphaModFix/>
          </a:blip>
          <a:srcRect t="-2709" r="29266" b="832"/>
          <a:stretch/>
        </p:blipFill>
        <p:spPr>
          <a:xfrm>
            <a:off x="7353609" y="2150405"/>
            <a:ext cx="6088636" cy="5410857"/>
          </a:xfrm>
          <a:prstGeom prst="rect">
            <a:avLst/>
          </a:prstGeom>
          <a:noFill/>
          <a:ln>
            <a:noFill/>
          </a:ln>
        </p:spPr>
      </p:pic>
      <p:sp>
        <p:nvSpPr>
          <p:cNvPr id="13" name="Google Shape;13;p33"/>
          <p:cNvSpPr txBox="1"/>
          <p:nvPr/>
        </p:nvSpPr>
        <p:spPr>
          <a:xfrm>
            <a:off x="10681915" y="7130501"/>
            <a:ext cx="609696" cy="309562"/>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fr-FR" sz="700" b="1" i="0" u="none" strike="noStrike" cap="none">
                <a:solidFill>
                  <a:srgbClr val="000000"/>
                </a:solidFill>
                <a:latin typeface="Arial"/>
                <a:ea typeface="Arial"/>
                <a:cs typeface="Arial"/>
                <a:sym typeface="Arial"/>
              </a:rPr>
              <a:t>‹N°›</a:t>
            </a:fld>
            <a:endParaRPr sz="700" b="1" i="0" u="none" strike="noStrike" cap="none">
              <a:solidFill>
                <a:srgbClr val="000000"/>
              </a:solidFill>
              <a:latin typeface="Arial"/>
              <a:ea typeface="Arial"/>
              <a:cs typeface="Arial"/>
              <a:sym typeface="Arial"/>
            </a:endParaRPr>
          </a:p>
        </p:txBody>
      </p:sp>
      <p:sp>
        <p:nvSpPr>
          <p:cNvPr id="14" name="Google Shape;14;p33"/>
          <p:cNvSpPr txBox="1">
            <a:spLocks noGrp="1"/>
          </p:cNvSpPr>
          <p:nvPr>
            <p:ph type="ctrTitle"/>
          </p:nvPr>
        </p:nvSpPr>
        <p:spPr>
          <a:xfrm>
            <a:off x="528638" y="2304858"/>
            <a:ext cx="8928992" cy="3790465"/>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3200"/>
              <a:buFont typeface="Arial"/>
              <a:buNone/>
              <a:defRPr sz="32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200" b="1" i="0" u="none" strike="noStrike" cap="none">
                <a:solidFill>
                  <a:srgbClr val="005E8B"/>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200" b="1" i="0" u="none" strike="noStrike" cap="none">
                <a:solidFill>
                  <a:srgbClr val="005E8B"/>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200" b="1" i="0" u="none" strike="noStrike" cap="none">
                <a:solidFill>
                  <a:srgbClr val="005E8B"/>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200" b="1" i="0" u="none" strike="noStrike" cap="none">
                <a:solidFill>
                  <a:srgbClr val="005E8B"/>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1" i="0" u="none" strike="noStrike" cap="none">
                <a:solidFill>
                  <a:srgbClr val="00965E"/>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1" i="0" u="none" strike="noStrike" cap="none">
                <a:solidFill>
                  <a:srgbClr val="00965E"/>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1" i="0" u="none" strike="noStrike" cap="none">
                <a:solidFill>
                  <a:srgbClr val="00965E"/>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1" i="0" u="none" strike="noStrike" cap="none">
                <a:solidFill>
                  <a:srgbClr val="00965E"/>
                </a:solidFill>
                <a:latin typeface="Arial"/>
                <a:ea typeface="Arial"/>
                <a:cs typeface="Arial"/>
                <a:sym typeface="Arial"/>
              </a:defRPr>
            </a:lvl9pPr>
          </a:lstStyle>
          <a:p>
            <a:endParaRPr/>
          </a:p>
        </p:txBody>
      </p:sp>
      <p:pic>
        <p:nvPicPr>
          <p:cNvPr id="15" name="Google Shape;15;p33"/>
          <p:cNvPicPr preferRelativeResize="0"/>
          <p:nvPr/>
        </p:nvPicPr>
        <p:blipFill rotWithShape="1">
          <a:blip r:embed="rId3">
            <a:alphaModFix/>
          </a:blip>
          <a:srcRect/>
          <a:stretch/>
        </p:blipFill>
        <p:spPr>
          <a:xfrm>
            <a:off x="528787" y="540272"/>
            <a:ext cx="1774442" cy="1556158"/>
          </a:xfrm>
          <a:prstGeom prst="rect">
            <a:avLst/>
          </a:prstGeom>
          <a:noFill/>
          <a:ln>
            <a:noFill/>
          </a:ln>
        </p:spPr>
      </p:pic>
      <p:pic>
        <p:nvPicPr>
          <p:cNvPr id="16" name="Google Shape;16;p33"/>
          <p:cNvPicPr preferRelativeResize="0"/>
          <p:nvPr/>
        </p:nvPicPr>
        <p:blipFill rotWithShape="1">
          <a:blip r:embed="rId4">
            <a:alphaModFix/>
          </a:blip>
          <a:srcRect/>
          <a:stretch/>
        </p:blipFill>
        <p:spPr>
          <a:xfrm>
            <a:off x="11707990" y="540272"/>
            <a:ext cx="1175920" cy="1556158"/>
          </a:xfrm>
          <a:prstGeom prst="rect">
            <a:avLst/>
          </a:prstGeom>
          <a:noFill/>
          <a:ln>
            <a:noFill/>
          </a:ln>
        </p:spPr>
      </p:pic>
      <p:sp>
        <p:nvSpPr>
          <p:cNvPr id="17" name="Google Shape;17;p33"/>
          <p:cNvSpPr txBox="1"/>
          <p:nvPr/>
        </p:nvSpPr>
        <p:spPr>
          <a:xfrm>
            <a:off x="12305931" y="7130501"/>
            <a:ext cx="609696" cy="309562"/>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700"/>
              <a:buFont typeface="Arial"/>
              <a:buNone/>
            </a:pPr>
            <a:r>
              <a:rPr lang="fr-FR" sz="700" b="1" i="0" u="none" strike="noStrike" cap="none" dirty="0">
                <a:solidFill>
                  <a:srgbClr val="000000"/>
                </a:solidFill>
                <a:latin typeface="Arial"/>
                <a:ea typeface="Arial"/>
                <a:cs typeface="Arial"/>
                <a:sym typeface="Arial"/>
              </a:rPr>
              <a:t>27/03/2025</a:t>
            </a:r>
            <a:endParaRPr sz="1400" b="0" i="0" u="none" strike="noStrike" cap="none" dirty="0">
              <a:solidFill>
                <a:srgbClr val="000000"/>
              </a:solidFill>
              <a:latin typeface="Arial"/>
              <a:ea typeface="Arial"/>
              <a:cs typeface="Arial"/>
              <a:sym typeface="Arial"/>
            </a:endParaRPr>
          </a:p>
        </p:txBody>
      </p:sp>
      <p:cxnSp>
        <p:nvCxnSpPr>
          <p:cNvPr id="18" name="Google Shape;18;p33"/>
          <p:cNvCxnSpPr/>
          <p:nvPr/>
        </p:nvCxnSpPr>
        <p:spPr>
          <a:xfrm>
            <a:off x="528787" y="7020991"/>
            <a:ext cx="8280920" cy="0"/>
          </a:xfrm>
          <a:prstGeom prst="straightConnector1">
            <a:avLst/>
          </a:prstGeom>
          <a:noFill/>
          <a:ln w="9525" cap="flat" cmpd="sng">
            <a:solidFill>
              <a:srgbClr val="000000"/>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hapitre fond image">
  <p:cSld name="Chapitre fond image">
    <p:spTree>
      <p:nvGrpSpPr>
        <p:cNvPr id="1" name="Shape 19"/>
        <p:cNvGrpSpPr/>
        <p:nvPr/>
      </p:nvGrpSpPr>
      <p:grpSpPr>
        <a:xfrm>
          <a:off x="0" y="0"/>
          <a:ext cx="0" cy="0"/>
          <a:chOff x="0" y="0"/>
          <a:chExt cx="0" cy="0"/>
        </a:xfrm>
      </p:grpSpPr>
      <p:pic>
        <p:nvPicPr>
          <p:cNvPr id="20" name="Google Shape;20;p35"/>
          <p:cNvPicPr preferRelativeResize="0"/>
          <p:nvPr/>
        </p:nvPicPr>
        <p:blipFill rotWithShape="1">
          <a:blip r:embed="rId2">
            <a:alphaModFix/>
          </a:blip>
          <a:srcRect/>
          <a:stretch/>
        </p:blipFill>
        <p:spPr>
          <a:xfrm>
            <a:off x="540000" y="270000"/>
            <a:ext cx="576064" cy="505199"/>
          </a:xfrm>
          <a:prstGeom prst="rect">
            <a:avLst/>
          </a:prstGeom>
          <a:noFill/>
          <a:ln>
            <a:noFill/>
          </a:ln>
        </p:spPr>
      </p:pic>
      <p:pic>
        <p:nvPicPr>
          <p:cNvPr id="21" name="Google Shape;21;p35"/>
          <p:cNvPicPr preferRelativeResize="0"/>
          <p:nvPr/>
        </p:nvPicPr>
        <p:blipFill rotWithShape="1">
          <a:blip r:embed="rId3">
            <a:alphaModFix/>
          </a:blip>
          <a:srcRect/>
          <a:stretch/>
        </p:blipFill>
        <p:spPr>
          <a:xfrm>
            <a:off x="12521745" y="270000"/>
            <a:ext cx="381757" cy="505199"/>
          </a:xfrm>
          <a:prstGeom prst="rect">
            <a:avLst/>
          </a:prstGeom>
          <a:noFill/>
          <a:ln>
            <a:noFill/>
          </a:ln>
        </p:spPr>
      </p:pic>
      <p:cxnSp>
        <p:nvCxnSpPr>
          <p:cNvPr id="22" name="Google Shape;22;p35"/>
          <p:cNvCxnSpPr/>
          <p:nvPr/>
        </p:nvCxnSpPr>
        <p:spPr>
          <a:xfrm>
            <a:off x="528787" y="7020991"/>
            <a:ext cx="12385526" cy="0"/>
          </a:xfrm>
          <a:prstGeom prst="straightConnector1">
            <a:avLst/>
          </a:prstGeom>
          <a:noFill/>
          <a:ln w="9525" cap="flat" cmpd="sng">
            <a:solidFill>
              <a:srgbClr val="000000"/>
            </a:solidFill>
            <a:prstDash val="solid"/>
            <a:round/>
            <a:headEnd type="none" w="sm" len="sm"/>
            <a:tailEnd type="none" w="sm" len="sm"/>
          </a:ln>
        </p:spPr>
      </p:cxnSp>
      <p:sp>
        <p:nvSpPr>
          <p:cNvPr id="23" name="Google Shape;23;p35"/>
          <p:cNvSpPr txBox="1">
            <a:spLocks noGrp="1"/>
          </p:cNvSpPr>
          <p:nvPr>
            <p:ph type="ctrTitle"/>
          </p:nvPr>
        </p:nvSpPr>
        <p:spPr>
          <a:xfrm>
            <a:off x="810000" y="1339585"/>
            <a:ext cx="8947024" cy="5386148"/>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chemeClr val="lt1"/>
              </a:buClr>
              <a:buSzPts val="3200"/>
              <a:buFont typeface="Arial"/>
              <a:buNone/>
              <a:defRPr sz="32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200" b="1" i="0" u="none" strike="noStrike" cap="none">
                <a:solidFill>
                  <a:srgbClr val="005E8B"/>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200" b="1" i="0" u="none" strike="noStrike" cap="none">
                <a:solidFill>
                  <a:srgbClr val="005E8B"/>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200" b="1" i="0" u="none" strike="noStrike" cap="none">
                <a:solidFill>
                  <a:srgbClr val="005E8B"/>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200" b="1" i="0" u="none" strike="noStrike" cap="none">
                <a:solidFill>
                  <a:srgbClr val="005E8B"/>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1" i="0" u="none" strike="noStrike" cap="none">
                <a:solidFill>
                  <a:srgbClr val="00965E"/>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1" i="0" u="none" strike="noStrike" cap="none">
                <a:solidFill>
                  <a:srgbClr val="00965E"/>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1" i="0" u="none" strike="noStrike" cap="none">
                <a:solidFill>
                  <a:srgbClr val="00965E"/>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1" i="0" u="none" strike="noStrike" cap="none">
                <a:solidFill>
                  <a:srgbClr val="00965E"/>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quette 5 vide">
  <p:cSld name="maquette 5 vide">
    <p:spTree>
      <p:nvGrpSpPr>
        <p:cNvPr id="1" name="Shape 24"/>
        <p:cNvGrpSpPr/>
        <p:nvPr/>
      </p:nvGrpSpPr>
      <p:grpSpPr>
        <a:xfrm>
          <a:off x="0" y="0"/>
          <a:ext cx="0" cy="0"/>
          <a:chOff x="0" y="0"/>
          <a:chExt cx="0" cy="0"/>
        </a:xfrm>
      </p:grpSpPr>
      <p:sp>
        <p:nvSpPr>
          <p:cNvPr id="25" name="Google Shape;25;p37"/>
          <p:cNvSpPr txBox="1">
            <a:spLocks noGrp="1"/>
          </p:cNvSpPr>
          <p:nvPr>
            <p:ph type="body" idx="1"/>
          </p:nvPr>
        </p:nvSpPr>
        <p:spPr>
          <a:xfrm>
            <a:off x="539999" y="1280398"/>
            <a:ext cx="12374314" cy="5740593"/>
          </a:xfrm>
          <a:prstGeom prst="rect">
            <a:avLst/>
          </a:prstGeom>
          <a:noFill/>
          <a:ln>
            <a:noFill/>
          </a:ln>
        </p:spPr>
        <p:txBody>
          <a:bodyPr spcFirstLastPara="1" wrap="square" lIns="0" tIns="0" rIns="0" bIns="0" anchor="t" anchorCtr="0">
            <a:noAutofit/>
          </a:bodyPr>
          <a:lstStyle>
            <a:lvl1pPr marL="457200" lvl="0" indent="-355600" algn="l">
              <a:lnSpc>
                <a:spcPct val="100000"/>
              </a:lnSpc>
              <a:spcBef>
                <a:spcPts val="400"/>
              </a:spcBef>
              <a:spcAft>
                <a:spcPts val="0"/>
              </a:spcAft>
              <a:buClr>
                <a:srgbClr val="000000"/>
              </a:buClr>
              <a:buSzPts val="2000"/>
              <a:buChar char="•"/>
              <a:defRPr sz="2000">
                <a:solidFill>
                  <a:srgbClr val="000000"/>
                </a:solidFill>
                <a:latin typeface="Arial"/>
                <a:ea typeface="Arial"/>
                <a:cs typeface="Arial"/>
                <a:sym typeface="Arial"/>
              </a:defRPr>
            </a:lvl1pPr>
            <a:lvl2pPr marL="914400" lvl="1" indent="-342900" algn="l">
              <a:lnSpc>
                <a:spcPct val="100000"/>
              </a:lnSpc>
              <a:spcBef>
                <a:spcPts val="360"/>
              </a:spcBef>
              <a:spcAft>
                <a:spcPts val="0"/>
              </a:spcAft>
              <a:buClr>
                <a:srgbClr val="000000"/>
              </a:buClr>
              <a:buSzPts val="1800"/>
              <a:buChar char="&gt;"/>
              <a:defRPr sz="1800">
                <a:solidFill>
                  <a:srgbClr val="000000"/>
                </a:solidFill>
                <a:latin typeface="Arial"/>
                <a:ea typeface="Arial"/>
                <a:cs typeface="Arial"/>
                <a:sym typeface="Arial"/>
              </a:defRPr>
            </a:lvl2pPr>
            <a:lvl3pPr marL="1371600" lvl="2" indent="-330200" algn="l">
              <a:lnSpc>
                <a:spcPct val="100000"/>
              </a:lnSpc>
              <a:spcBef>
                <a:spcPts val="320"/>
              </a:spcBef>
              <a:spcAft>
                <a:spcPts val="0"/>
              </a:spcAft>
              <a:buClr>
                <a:srgbClr val="000000"/>
              </a:buClr>
              <a:buSzPts val="1600"/>
              <a:buChar char="•"/>
              <a:defRPr sz="1600">
                <a:solidFill>
                  <a:srgbClr val="000000"/>
                </a:solidFill>
                <a:latin typeface="Arial"/>
                <a:ea typeface="Arial"/>
                <a:cs typeface="Arial"/>
                <a:sym typeface="Arial"/>
              </a:defRPr>
            </a:lvl3pPr>
            <a:lvl4pPr marL="1828800" lvl="3" indent="-317500" algn="l">
              <a:lnSpc>
                <a:spcPct val="100000"/>
              </a:lnSpc>
              <a:spcBef>
                <a:spcPts val="280"/>
              </a:spcBef>
              <a:spcAft>
                <a:spcPts val="0"/>
              </a:spcAft>
              <a:buClr>
                <a:srgbClr val="000000"/>
              </a:buClr>
              <a:buSzPts val="1400"/>
              <a:buChar char="–"/>
              <a:defRPr sz="1400">
                <a:solidFill>
                  <a:srgbClr val="000000"/>
                </a:solidFill>
                <a:latin typeface="Arial"/>
                <a:ea typeface="Arial"/>
                <a:cs typeface="Arial"/>
                <a:sym typeface="Arial"/>
              </a:defRPr>
            </a:lvl4pPr>
            <a:lvl5pPr marL="2286000" lvl="4" indent="-317500" algn="l">
              <a:lnSpc>
                <a:spcPct val="100000"/>
              </a:lnSpc>
              <a:spcBef>
                <a:spcPts val="280"/>
              </a:spcBef>
              <a:spcAft>
                <a:spcPts val="0"/>
              </a:spcAft>
              <a:buClr>
                <a:srgbClr val="000000"/>
              </a:buClr>
              <a:buSzPts val="1400"/>
              <a:buChar char="-"/>
              <a:defRPr sz="1400">
                <a:solidFill>
                  <a:srgbClr val="000000"/>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pic>
        <p:nvPicPr>
          <p:cNvPr id="26" name="Google Shape;26;p37"/>
          <p:cNvPicPr preferRelativeResize="0"/>
          <p:nvPr/>
        </p:nvPicPr>
        <p:blipFill rotWithShape="1">
          <a:blip r:embed="rId2">
            <a:alphaModFix/>
          </a:blip>
          <a:srcRect/>
          <a:stretch/>
        </p:blipFill>
        <p:spPr>
          <a:xfrm>
            <a:off x="540000" y="270000"/>
            <a:ext cx="576064" cy="505199"/>
          </a:xfrm>
          <a:prstGeom prst="rect">
            <a:avLst/>
          </a:prstGeom>
          <a:noFill/>
          <a:ln>
            <a:noFill/>
          </a:ln>
        </p:spPr>
      </p:pic>
      <p:pic>
        <p:nvPicPr>
          <p:cNvPr id="27" name="Google Shape;27;p37"/>
          <p:cNvPicPr preferRelativeResize="0"/>
          <p:nvPr/>
        </p:nvPicPr>
        <p:blipFill rotWithShape="1">
          <a:blip r:embed="rId3">
            <a:alphaModFix/>
          </a:blip>
          <a:srcRect/>
          <a:stretch/>
        </p:blipFill>
        <p:spPr>
          <a:xfrm>
            <a:off x="12521745" y="270000"/>
            <a:ext cx="381757" cy="505199"/>
          </a:xfrm>
          <a:prstGeom prst="rect">
            <a:avLst/>
          </a:prstGeom>
          <a:noFill/>
          <a:ln>
            <a:noFill/>
          </a:ln>
        </p:spPr>
      </p:pic>
      <p:cxnSp>
        <p:nvCxnSpPr>
          <p:cNvPr id="28" name="Google Shape;28;p37"/>
          <p:cNvCxnSpPr/>
          <p:nvPr/>
        </p:nvCxnSpPr>
        <p:spPr>
          <a:xfrm>
            <a:off x="528787" y="7020991"/>
            <a:ext cx="12385526" cy="0"/>
          </a:xfrm>
          <a:prstGeom prst="straightConnector1">
            <a:avLst/>
          </a:prstGeom>
          <a:noFill/>
          <a:ln w="9525" cap="flat" cmpd="sng">
            <a:solidFill>
              <a:srgbClr val="000000"/>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quette 4">
  <p:cSld name="maquette 4">
    <p:spTree>
      <p:nvGrpSpPr>
        <p:cNvPr id="1" name="Shape 29"/>
        <p:cNvGrpSpPr/>
        <p:nvPr/>
      </p:nvGrpSpPr>
      <p:grpSpPr>
        <a:xfrm>
          <a:off x="0" y="0"/>
          <a:ext cx="0" cy="0"/>
          <a:chOff x="0" y="0"/>
          <a:chExt cx="0" cy="0"/>
        </a:xfrm>
      </p:grpSpPr>
      <p:pic>
        <p:nvPicPr>
          <p:cNvPr id="30" name="Google Shape;30;p34"/>
          <p:cNvPicPr preferRelativeResize="0"/>
          <p:nvPr/>
        </p:nvPicPr>
        <p:blipFill rotWithShape="1">
          <a:blip r:embed="rId2">
            <a:alphaModFix/>
          </a:blip>
          <a:srcRect/>
          <a:stretch/>
        </p:blipFill>
        <p:spPr>
          <a:xfrm>
            <a:off x="540000" y="270000"/>
            <a:ext cx="576064" cy="505199"/>
          </a:xfrm>
          <a:prstGeom prst="rect">
            <a:avLst/>
          </a:prstGeom>
          <a:noFill/>
          <a:ln>
            <a:noFill/>
          </a:ln>
        </p:spPr>
      </p:pic>
      <p:pic>
        <p:nvPicPr>
          <p:cNvPr id="31" name="Google Shape;31;p34"/>
          <p:cNvPicPr preferRelativeResize="0"/>
          <p:nvPr/>
        </p:nvPicPr>
        <p:blipFill rotWithShape="1">
          <a:blip r:embed="rId3">
            <a:alphaModFix/>
          </a:blip>
          <a:srcRect/>
          <a:stretch/>
        </p:blipFill>
        <p:spPr>
          <a:xfrm>
            <a:off x="12521745" y="270000"/>
            <a:ext cx="381757" cy="505199"/>
          </a:xfrm>
          <a:prstGeom prst="rect">
            <a:avLst/>
          </a:prstGeom>
          <a:noFill/>
          <a:ln>
            <a:noFill/>
          </a:ln>
        </p:spPr>
      </p:pic>
      <p:sp>
        <p:nvSpPr>
          <p:cNvPr id="32" name="Google Shape;32;p34"/>
          <p:cNvSpPr txBox="1">
            <a:spLocks noGrp="1"/>
          </p:cNvSpPr>
          <p:nvPr>
            <p:ph type="body" idx="1"/>
          </p:nvPr>
        </p:nvSpPr>
        <p:spPr>
          <a:xfrm>
            <a:off x="534987" y="1280398"/>
            <a:ext cx="8104188" cy="5740592"/>
          </a:xfrm>
          <a:prstGeom prst="rect">
            <a:avLst/>
          </a:prstGeom>
          <a:noFill/>
          <a:ln>
            <a:noFill/>
          </a:ln>
        </p:spPr>
        <p:txBody>
          <a:bodyPr spcFirstLastPara="1" wrap="square" lIns="0" tIns="0" rIns="0" bIns="0" anchor="t" anchorCtr="0">
            <a:noAutofit/>
          </a:bodyPr>
          <a:lstStyle>
            <a:lvl1pPr marL="457200" lvl="0" indent="-355600" algn="l">
              <a:lnSpc>
                <a:spcPct val="100000"/>
              </a:lnSpc>
              <a:spcBef>
                <a:spcPts val="400"/>
              </a:spcBef>
              <a:spcAft>
                <a:spcPts val="0"/>
              </a:spcAft>
              <a:buClr>
                <a:srgbClr val="000000"/>
              </a:buClr>
              <a:buSzPts val="2000"/>
              <a:buChar char="•"/>
              <a:defRPr sz="2000">
                <a:solidFill>
                  <a:srgbClr val="000000"/>
                </a:solidFill>
                <a:latin typeface="Arial"/>
                <a:ea typeface="Arial"/>
                <a:cs typeface="Arial"/>
                <a:sym typeface="Arial"/>
              </a:defRPr>
            </a:lvl1pPr>
            <a:lvl2pPr marL="914400" lvl="1" indent="-342900" algn="l">
              <a:lnSpc>
                <a:spcPct val="100000"/>
              </a:lnSpc>
              <a:spcBef>
                <a:spcPts val="360"/>
              </a:spcBef>
              <a:spcAft>
                <a:spcPts val="0"/>
              </a:spcAft>
              <a:buClr>
                <a:srgbClr val="000000"/>
              </a:buClr>
              <a:buSzPts val="1800"/>
              <a:buChar char="&gt;"/>
              <a:defRPr sz="1800">
                <a:solidFill>
                  <a:srgbClr val="000000"/>
                </a:solidFill>
                <a:latin typeface="Arial"/>
                <a:ea typeface="Arial"/>
                <a:cs typeface="Arial"/>
                <a:sym typeface="Arial"/>
              </a:defRPr>
            </a:lvl2pPr>
            <a:lvl3pPr marL="1371600" lvl="2" indent="-330200" algn="l">
              <a:lnSpc>
                <a:spcPct val="100000"/>
              </a:lnSpc>
              <a:spcBef>
                <a:spcPts val="320"/>
              </a:spcBef>
              <a:spcAft>
                <a:spcPts val="0"/>
              </a:spcAft>
              <a:buClr>
                <a:srgbClr val="000000"/>
              </a:buClr>
              <a:buSzPts val="1600"/>
              <a:buChar char="•"/>
              <a:defRPr sz="1600">
                <a:solidFill>
                  <a:srgbClr val="000000"/>
                </a:solidFill>
                <a:latin typeface="Arial"/>
                <a:ea typeface="Arial"/>
                <a:cs typeface="Arial"/>
                <a:sym typeface="Arial"/>
              </a:defRPr>
            </a:lvl3pPr>
            <a:lvl4pPr marL="1828800" lvl="3" indent="-317500" algn="l">
              <a:lnSpc>
                <a:spcPct val="100000"/>
              </a:lnSpc>
              <a:spcBef>
                <a:spcPts val="280"/>
              </a:spcBef>
              <a:spcAft>
                <a:spcPts val="0"/>
              </a:spcAft>
              <a:buClr>
                <a:srgbClr val="000000"/>
              </a:buClr>
              <a:buSzPts val="1400"/>
              <a:buChar char="–"/>
              <a:defRPr sz="1400">
                <a:solidFill>
                  <a:srgbClr val="000000"/>
                </a:solidFill>
                <a:latin typeface="Arial"/>
                <a:ea typeface="Arial"/>
                <a:cs typeface="Arial"/>
                <a:sym typeface="Arial"/>
              </a:defRPr>
            </a:lvl4pPr>
            <a:lvl5pPr marL="2286000" lvl="4" indent="-317500" algn="l">
              <a:lnSpc>
                <a:spcPct val="100000"/>
              </a:lnSpc>
              <a:spcBef>
                <a:spcPts val="280"/>
              </a:spcBef>
              <a:spcAft>
                <a:spcPts val="0"/>
              </a:spcAft>
              <a:buClr>
                <a:srgbClr val="000000"/>
              </a:buClr>
              <a:buSzPts val="1400"/>
              <a:buChar char="-"/>
              <a:defRPr sz="1400">
                <a:solidFill>
                  <a:srgbClr val="000000"/>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3" name="Google Shape;33;p34"/>
          <p:cNvSpPr>
            <a:spLocks noGrp="1"/>
          </p:cNvSpPr>
          <p:nvPr>
            <p:ph type="pic" idx="2"/>
          </p:nvPr>
        </p:nvSpPr>
        <p:spPr>
          <a:xfrm>
            <a:off x="9080501" y="1280398"/>
            <a:ext cx="3833812" cy="5740582"/>
          </a:xfrm>
          <a:prstGeom prst="rect">
            <a:avLst/>
          </a:prstGeom>
          <a:noFill/>
          <a:ln>
            <a:noFill/>
          </a:ln>
        </p:spPr>
      </p:sp>
      <p:cxnSp>
        <p:nvCxnSpPr>
          <p:cNvPr id="34" name="Google Shape;34;p34"/>
          <p:cNvCxnSpPr/>
          <p:nvPr/>
        </p:nvCxnSpPr>
        <p:spPr>
          <a:xfrm>
            <a:off x="528787" y="7020991"/>
            <a:ext cx="12385526" cy="0"/>
          </a:xfrm>
          <a:prstGeom prst="straightConnector1">
            <a:avLst/>
          </a:prstGeom>
          <a:noFill/>
          <a:ln w="9525" cap="flat" cmpd="sng">
            <a:solidFill>
              <a:srgbClr val="000000"/>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orient="horz" pos="2381">
          <p15:clr>
            <a:srgbClr val="FBAE40"/>
          </p15:clr>
        </p15:guide>
        <p15:guide id="2" pos="2748">
          <p15:clr>
            <a:srgbClr val="FBAE40"/>
          </p15:clr>
        </p15:guide>
        <p15:guide id="3" pos="3030">
          <p15:clr>
            <a:srgbClr val="FBAE40"/>
          </p15:clr>
        </p15:guide>
        <p15:guide id="4" pos="5436">
          <p15:clr>
            <a:srgbClr val="FBAE40"/>
          </p15:clr>
        </p15:guide>
        <p15:guide id="5" pos="5718">
          <p15:clr>
            <a:srgbClr val="FBAE40"/>
          </p15:clr>
        </p15:guide>
        <p15:guide id="6" pos="333">
          <p15:clr>
            <a:srgbClr val="FBAE40"/>
          </p15:clr>
        </p15:guide>
        <p15:guide id="7" pos="8135">
          <p15:clr>
            <a:srgbClr val="FBAE40"/>
          </p15:clr>
        </p15:guide>
        <p15:guide id="8" orient="horz" pos="80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UV_B_AVEC_IMAGE">
  <p:cSld name="COUV_B_AVEC_IMAGE">
    <p:spTree>
      <p:nvGrpSpPr>
        <p:cNvPr id="1" name="Shape 43"/>
        <p:cNvGrpSpPr/>
        <p:nvPr/>
      </p:nvGrpSpPr>
      <p:grpSpPr>
        <a:xfrm>
          <a:off x="0" y="0"/>
          <a:ext cx="0" cy="0"/>
          <a:chOff x="0" y="0"/>
          <a:chExt cx="0" cy="0"/>
        </a:xfrm>
      </p:grpSpPr>
      <p:pic>
        <p:nvPicPr>
          <p:cNvPr id="44" name="Google Shape;44;p38"/>
          <p:cNvPicPr preferRelativeResize="0"/>
          <p:nvPr/>
        </p:nvPicPr>
        <p:blipFill rotWithShape="1">
          <a:blip r:embed="rId2">
            <a:alphaModFix/>
          </a:blip>
          <a:srcRect/>
          <a:stretch/>
        </p:blipFill>
        <p:spPr>
          <a:xfrm>
            <a:off x="528787" y="540272"/>
            <a:ext cx="1774442" cy="1556158"/>
          </a:xfrm>
          <a:prstGeom prst="rect">
            <a:avLst/>
          </a:prstGeom>
          <a:noFill/>
          <a:ln>
            <a:noFill/>
          </a:ln>
        </p:spPr>
      </p:pic>
      <p:pic>
        <p:nvPicPr>
          <p:cNvPr id="45" name="Google Shape;45;p38"/>
          <p:cNvPicPr preferRelativeResize="0"/>
          <p:nvPr/>
        </p:nvPicPr>
        <p:blipFill rotWithShape="1">
          <a:blip r:embed="rId3">
            <a:alphaModFix/>
          </a:blip>
          <a:srcRect/>
          <a:stretch/>
        </p:blipFill>
        <p:spPr>
          <a:xfrm>
            <a:off x="11707990" y="540272"/>
            <a:ext cx="1175920" cy="1556158"/>
          </a:xfrm>
          <a:prstGeom prst="rect">
            <a:avLst/>
          </a:prstGeom>
          <a:noFill/>
          <a:ln>
            <a:noFill/>
          </a:ln>
        </p:spPr>
      </p:pic>
      <p:cxnSp>
        <p:nvCxnSpPr>
          <p:cNvPr id="46" name="Google Shape;46;p38"/>
          <p:cNvCxnSpPr/>
          <p:nvPr/>
        </p:nvCxnSpPr>
        <p:spPr>
          <a:xfrm>
            <a:off x="528787" y="7020991"/>
            <a:ext cx="12385526" cy="0"/>
          </a:xfrm>
          <a:prstGeom prst="straightConnector1">
            <a:avLst/>
          </a:prstGeom>
          <a:noFill/>
          <a:ln w="9525" cap="flat" cmpd="sng">
            <a:solidFill>
              <a:srgbClr val="000000"/>
            </a:solidFill>
            <a:prstDash val="solid"/>
            <a:round/>
            <a:headEnd type="none" w="sm" len="sm"/>
            <a:tailEnd type="none" w="sm" len="sm"/>
          </a:ln>
        </p:spPr>
      </p:cxnSp>
      <p:sp>
        <p:nvSpPr>
          <p:cNvPr id="47" name="Google Shape;47;p38"/>
          <p:cNvSpPr txBox="1">
            <a:spLocks noGrp="1"/>
          </p:cNvSpPr>
          <p:nvPr>
            <p:ph type="ctrTitle"/>
          </p:nvPr>
        </p:nvSpPr>
        <p:spPr>
          <a:xfrm>
            <a:off x="528787" y="2295089"/>
            <a:ext cx="8928992" cy="3790465"/>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chemeClr val="lt1"/>
              </a:buClr>
              <a:buSzPts val="3200"/>
              <a:buFont typeface="Arial"/>
              <a:buNone/>
              <a:defRPr sz="32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200" b="1" i="0" u="none" strike="noStrike" cap="none">
                <a:solidFill>
                  <a:srgbClr val="005E8B"/>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200" b="1" i="0" u="none" strike="noStrike" cap="none">
                <a:solidFill>
                  <a:srgbClr val="005E8B"/>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200" b="1" i="0" u="none" strike="noStrike" cap="none">
                <a:solidFill>
                  <a:srgbClr val="005E8B"/>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200" b="1" i="0" u="none" strike="noStrike" cap="none">
                <a:solidFill>
                  <a:srgbClr val="005E8B"/>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1" i="0" u="none" strike="noStrike" cap="none">
                <a:solidFill>
                  <a:srgbClr val="00965E"/>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1" i="0" u="none" strike="noStrike" cap="none">
                <a:solidFill>
                  <a:srgbClr val="00965E"/>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1" i="0" u="none" strike="noStrike" cap="none">
                <a:solidFill>
                  <a:srgbClr val="00965E"/>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1" i="0" u="none" strike="noStrike" cap="none">
                <a:solidFill>
                  <a:srgbClr val="00965E"/>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hapitre fond couleur">
  <p:cSld name="Chapitre fond couleur">
    <p:spTree>
      <p:nvGrpSpPr>
        <p:cNvPr id="1" name="Shape 48"/>
        <p:cNvGrpSpPr/>
        <p:nvPr/>
      </p:nvGrpSpPr>
      <p:grpSpPr>
        <a:xfrm>
          <a:off x="0" y="0"/>
          <a:ext cx="0" cy="0"/>
          <a:chOff x="0" y="0"/>
          <a:chExt cx="0" cy="0"/>
        </a:xfrm>
      </p:grpSpPr>
      <p:sp>
        <p:nvSpPr>
          <p:cNvPr id="49" name="Google Shape;49;p39"/>
          <p:cNvSpPr/>
          <p:nvPr/>
        </p:nvSpPr>
        <p:spPr>
          <a:xfrm>
            <a:off x="528638" y="1044327"/>
            <a:ext cx="12914313" cy="5976664"/>
          </a:xfrm>
          <a:prstGeom prst="rect">
            <a:avLst/>
          </a:prstGeom>
          <a:solidFill>
            <a:srgbClr val="5AC4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99D7F7"/>
              </a:solidFill>
              <a:latin typeface="Arial"/>
              <a:ea typeface="Arial"/>
              <a:cs typeface="Arial"/>
              <a:sym typeface="Arial"/>
            </a:endParaRPr>
          </a:p>
        </p:txBody>
      </p:sp>
      <p:pic>
        <p:nvPicPr>
          <p:cNvPr id="50" name="Google Shape;50;p39"/>
          <p:cNvPicPr preferRelativeResize="0"/>
          <p:nvPr/>
        </p:nvPicPr>
        <p:blipFill rotWithShape="1">
          <a:blip r:embed="rId2">
            <a:alphaModFix/>
          </a:blip>
          <a:srcRect/>
          <a:stretch/>
        </p:blipFill>
        <p:spPr>
          <a:xfrm>
            <a:off x="540000" y="270000"/>
            <a:ext cx="576064" cy="505199"/>
          </a:xfrm>
          <a:prstGeom prst="rect">
            <a:avLst/>
          </a:prstGeom>
          <a:noFill/>
          <a:ln>
            <a:noFill/>
          </a:ln>
        </p:spPr>
      </p:pic>
      <p:pic>
        <p:nvPicPr>
          <p:cNvPr id="51" name="Google Shape;51;p39"/>
          <p:cNvPicPr preferRelativeResize="0"/>
          <p:nvPr/>
        </p:nvPicPr>
        <p:blipFill rotWithShape="1">
          <a:blip r:embed="rId3">
            <a:alphaModFix/>
          </a:blip>
          <a:srcRect/>
          <a:stretch/>
        </p:blipFill>
        <p:spPr>
          <a:xfrm>
            <a:off x="12521745" y="270000"/>
            <a:ext cx="381757" cy="505199"/>
          </a:xfrm>
          <a:prstGeom prst="rect">
            <a:avLst/>
          </a:prstGeom>
          <a:noFill/>
          <a:ln>
            <a:noFill/>
          </a:ln>
        </p:spPr>
      </p:pic>
      <p:sp>
        <p:nvSpPr>
          <p:cNvPr id="52" name="Google Shape;52;p39"/>
          <p:cNvSpPr txBox="1">
            <a:spLocks noGrp="1"/>
          </p:cNvSpPr>
          <p:nvPr>
            <p:ph type="ctrTitle"/>
          </p:nvPr>
        </p:nvSpPr>
        <p:spPr>
          <a:xfrm>
            <a:off x="810000" y="1339585"/>
            <a:ext cx="8947024" cy="5386148"/>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chemeClr val="lt1"/>
              </a:buClr>
              <a:buSzPts val="3200"/>
              <a:buFont typeface="Arial"/>
              <a:buNone/>
              <a:defRPr sz="32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200" b="1" i="0" u="none" strike="noStrike" cap="none">
                <a:solidFill>
                  <a:srgbClr val="005E8B"/>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200" b="1" i="0" u="none" strike="noStrike" cap="none">
                <a:solidFill>
                  <a:srgbClr val="005E8B"/>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200" b="1" i="0" u="none" strike="noStrike" cap="none">
                <a:solidFill>
                  <a:srgbClr val="005E8B"/>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200" b="1" i="0" u="none" strike="noStrike" cap="none">
                <a:solidFill>
                  <a:srgbClr val="005E8B"/>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1" i="0" u="none" strike="noStrike" cap="none">
                <a:solidFill>
                  <a:srgbClr val="00965E"/>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1" i="0" u="none" strike="noStrike" cap="none">
                <a:solidFill>
                  <a:srgbClr val="00965E"/>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1" i="0" u="none" strike="noStrike" cap="none">
                <a:solidFill>
                  <a:srgbClr val="00965E"/>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1" i="0" u="none" strike="noStrike" cap="none">
                <a:solidFill>
                  <a:srgbClr val="00965E"/>
                </a:solidFill>
                <a:latin typeface="Arial"/>
                <a:ea typeface="Arial"/>
                <a:cs typeface="Arial"/>
                <a:sym typeface="Arial"/>
              </a:defRPr>
            </a:lvl9pPr>
          </a:lstStyle>
          <a:p>
            <a:endParaRPr/>
          </a:p>
        </p:txBody>
      </p:sp>
      <p:pic>
        <p:nvPicPr>
          <p:cNvPr id="53" name="Google Shape;53;p39"/>
          <p:cNvPicPr preferRelativeResize="0"/>
          <p:nvPr/>
        </p:nvPicPr>
        <p:blipFill rotWithShape="1">
          <a:blip r:embed="rId4">
            <a:alphaModFix amt="70000"/>
          </a:blip>
          <a:srcRect l="75" r="75"/>
          <a:stretch/>
        </p:blipFill>
        <p:spPr>
          <a:xfrm>
            <a:off x="6144161" y="2916536"/>
            <a:ext cx="7298789" cy="464472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quette 2">
  <p:cSld name="maquette 2">
    <p:spTree>
      <p:nvGrpSpPr>
        <p:cNvPr id="1" name="Shape 54"/>
        <p:cNvGrpSpPr/>
        <p:nvPr/>
      </p:nvGrpSpPr>
      <p:grpSpPr>
        <a:xfrm>
          <a:off x="0" y="0"/>
          <a:ext cx="0" cy="0"/>
          <a:chOff x="0" y="0"/>
          <a:chExt cx="0" cy="0"/>
        </a:xfrm>
      </p:grpSpPr>
      <p:sp>
        <p:nvSpPr>
          <p:cNvPr id="55" name="Google Shape;55;p40"/>
          <p:cNvSpPr/>
          <p:nvPr/>
        </p:nvSpPr>
        <p:spPr>
          <a:xfrm>
            <a:off x="528637" y="4068663"/>
            <a:ext cx="12385676" cy="2952328"/>
          </a:xfrm>
          <a:prstGeom prst="rect">
            <a:avLst/>
          </a:prstGeom>
          <a:solidFill>
            <a:srgbClr val="D9D9D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pic>
        <p:nvPicPr>
          <p:cNvPr id="56" name="Google Shape;56;p40"/>
          <p:cNvPicPr preferRelativeResize="0"/>
          <p:nvPr/>
        </p:nvPicPr>
        <p:blipFill rotWithShape="1">
          <a:blip r:embed="rId2">
            <a:alphaModFix/>
          </a:blip>
          <a:srcRect/>
          <a:stretch/>
        </p:blipFill>
        <p:spPr>
          <a:xfrm>
            <a:off x="540000" y="270000"/>
            <a:ext cx="576064" cy="505199"/>
          </a:xfrm>
          <a:prstGeom prst="rect">
            <a:avLst/>
          </a:prstGeom>
          <a:noFill/>
          <a:ln>
            <a:noFill/>
          </a:ln>
        </p:spPr>
      </p:pic>
      <p:pic>
        <p:nvPicPr>
          <p:cNvPr id="57" name="Google Shape;57;p40"/>
          <p:cNvPicPr preferRelativeResize="0"/>
          <p:nvPr/>
        </p:nvPicPr>
        <p:blipFill rotWithShape="1">
          <a:blip r:embed="rId3">
            <a:alphaModFix/>
          </a:blip>
          <a:srcRect/>
          <a:stretch/>
        </p:blipFill>
        <p:spPr>
          <a:xfrm>
            <a:off x="12521745" y="270000"/>
            <a:ext cx="381757" cy="505199"/>
          </a:xfrm>
          <a:prstGeom prst="rect">
            <a:avLst/>
          </a:prstGeom>
          <a:noFill/>
          <a:ln>
            <a:noFill/>
          </a:ln>
        </p:spPr>
      </p:pic>
      <p:sp>
        <p:nvSpPr>
          <p:cNvPr id="58" name="Google Shape;58;p40"/>
          <p:cNvSpPr txBox="1">
            <a:spLocks noGrp="1"/>
          </p:cNvSpPr>
          <p:nvPr>
            <p:ph type="body" idx="1"/>
          </p:nvPr>
        </p:nvSpPr>
        <p:spPr>
          <a:xfrm>
            <a:off x="539999" y="1280398"/>
            <a:ext cx="12374314" cy="2500233"/>
          </a:xfrm>
          <a:prstGeom prst="rect">
            <a:avLst/>
          </a:prstGeom>
          <a:noFill/>
          <a:ln>
            <a:noFill/>
          </a:ln>
        </p:spPr>
        <p:txBody>
          <a:bodyPr spcFirstLastPara="1" wrap="square" lIns="0" tIns="0" rIns="0" bIns="0" anchor="t" anchorCtr="0">
            <a:noAutofit/>
          </a:bodyPr>
          <a:lstStyle>
            <a:lvl1pPr marL="457200" lvl="0" indent="-355600" algn="l">
              <a:lnSpc>
                <a:spcPct val="100000"/>
              </a:lnSpc>
              <a:spcBef>
                <a:spcPts val="400"/>
              </a:spcBef>
              <a:spcAft>
                <a:spcPts val="0"/>
              </a:spcAft>
              <a:buClr>
                <a:srgbClr val="000000"/>
              </a:buClr>
              <a:buSzPts val="2000"/>
              <a:buChar char="•"/>
              <a:defRPr sz="2000">
                <a:solidFill>
                  <a:srgbClr val="000000"/>
                </a:solidFill>
                <a:latin typeface="Arial"/>
                <a:ea typeface="Arial"/>
                <a:cs typeface="Arial"/>
                <a:sym typeface="Arial"/>
              </a:defRPr>
            </a:lvl1pPr>
            <a:lvl2pPr marL="914400" lvl="1" indent="-342900" algn="l">
              <a:lnSpc>
                <a:spcPct val="100000"/>
              </a:lnSpc>
              <a:spcBef>
                <a:spcPts val="360"/>
              </a:spcBef>
              <a:spcAft>
                <a:spcPts val="0"/>
              </a:spcAft>
              <a:buClr>
                <a:srgbClr val="000000"/>
              </a:buClr>
              <a:buSzPts val="1800"/>
              <a:buChar char="&gt;"/>
              <a:defRPr sz="1800">
                <a:solidFill>
                  <a:srgbClr val="000000"/>
                </a:solidFill>
                <a:latin typeface="Arial"/>
                <a:ea typeface="Arial"/>
                <a:cs typeface="Arial"/>
                <a:sym typeface="Arial"/>
              </a:defRPr>
            </a:lvl2pPr>
            <a:lvl3pPr marL="1371600" lvl="2" indent="-330200" algn="l">
              <a:lnSpc>
                <a:spcPct val="100000"/>
              </a:lnSpc>
              <a:spcBef>
                <a:spcPts val="320"/>
              </a:spcBef>
              <a:spcAft>
                <a:spcPts val="0"/>
              </a:spcAft>
              <a:buClr>
                <a:srgbClr val="000000"/>
              </a:buClr>
              <a:buSzPts val="1600"/>
              <a:buChar char="•"/>
              <a:defRPr sz="1600">
                <a:solidFill>
                  <a:srgbClr val="000000"/>
                </a:solidFill>
                <a:latin typeface="Arial"/>
                <a:ea typeface="Arial"/>
                <a:cs typeface="Arial"/>
                <a:sym typeface="Arial"/>
              </a:defRPr>
            </a:lvl3pPr>
            <a:lvl4pPr marL="1828800" lvl="3" indent="-317500" algn="l">
              <a:lnSpc>
                <a:spcPct val="100000"/>
              </a:lnSpc>
              <a:spcBef>
                <a:spcPts val="280"/>
              </a:spcBef>
              <a:spcAft>
                <a:spcPts val="0"/>
              </a:spcAft>
              <a:buClr>
                <a:srgbClr val="000000"/>
              </a:buClr>
              <a:buSzPts val="1400"/>
              <a:buChar char="–"/>
              <a:defRPr sz="1400">
                <a:solidFill>
                  <a:srgbClr val="000000"/>
                </a:solidFill>
                <a:latin typeface="Arial"/>
                <a:ea typeface="Arial"/>
                <a:cs typeface="Arial"/>
                <a:sym typeface="Arial"/>
              </a:defRPr>
            </a:lvl4pPr>
            <a:lvl5pPr marL="2286000" lvl="4" indent="-317500" algn="l">
              <a:lnSpc>
                <a:spcPct val="100000"/>
              </a:lnSpc>
              <a:spcBef>
                <a:spcPts val="280"/>
              </a:spcBef>
              <a:spcAft>
                <a:spcPts val="0"/>
              </a:spcAft>
              <a:buClr>
                <a:srgbClr val="000000"/>
              </a:buClr>
              <a:buSzPts val="1400"/>
              <a:buChar char="-"/>
              <a:defRPr sz="1400">
                <a:solidFill>
                  <a:srgbClr val="000000"/>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9" name="Google Shape;59;p40"/>
          <p:cNvSpPr txBox="1">
            <a:spLocks noGrp="1"/>
          </p:cNvSpPr>
          <p:nvPr>
            <p:ph type="body" idx="2"/>
          </p:nvPr>
        </p:nvSpPr>
        <p:spPr>
          <a:xfrm>
            <a:off x="4810565" y="4305089"/>
            <a:ext cx="7887574" cy="2480975"/>
          </a:xfrm>
          <a:prstGeom prst="rect">
            <a:avLst/>
          </a:prstGeom>
          <a:noFill/>
          <a:ln>
            <a:noFill/>
          </a:ln>
        </p:spPr>
        <p:txBody>
          <a:bodyPr spcFirstLastPara="1" wrap="square" lIns="0" tIns="0" rIns="0" bIns="0" anchor="t" anchorCtr="0">
            <a:noAutofit/>
          </a:bodyPr>
          <a:lstStyle>
            <a:lvl1pPr marL="457200" lvl="0" indent="-355600" algn="l">
              <a:lnSpc>
                <a:spcPct val="100000"/>
              </a:lnSpc>
              <a:spcBef>
                <a:spcPts val="400"/>
              </a:spcBef>
              <a:spcAft>
                <a:spcPts val="0"/>
              </a:spcAft>
              <a:buClr>
                <a:srgbClr val="000000"/>
              </a:buClr>
              <a:buSzPts val="2000"/>
              <a:buChar char="•"/>
              <a:defRPr sz="2000">
                <a:solidFill>
                  <a:srgbClr val="000000"/>
                </a:solidFill>
                <a:latin typeface="Arial"/>
                <a:ea typeface="Arial"/>
                <a:cs typeface="Arial"/>
                <a:sym typeface="Arial"/>
              </a:defRPr>
            </a:lvl1pPr>
            <a:lvl2pPr marL="914400" lvl="1" indent="-342900" algn="l">
              <a:lnSpc>
                <a:spcPct val="100000"/>
              </a:lnSpc>
              <a:spcBef>
                <a:spcPts val="360"/>
              </a:spcBef>
              <a:spcAft>
                <a:spcPts val="0"/>
              </a:spcAft>
              <a:buClr>
                <a:srgbClr val="000000"/>
              </a:buClr>
              <a:buSzPts val="1800"/>
              <a:buChar char="&gt;"/>
              <a:defRPr sz="1800">
                <a:solidFill>
                  <a:srgbClr val="000000"/>
                </a:solidFill>
                <a:latin typeface="Arial"/>
                <a:ea typeface="Arial"/>
                <a:cs typeface="Arial"/>
                <a:sym typeface="Arial"/>
              </a:defRPr>
            </a:lvl2pPr>
            <a:lvl3pPr marL="1371600" lvl="2" indent="-330200" algn="l">
              <a:lnSpc>
                <a:spcPct val="100000"/>
              </a:lnSpc>
              <a:spcBef>
                <a:spcPts val="320"/>
              </a:spcBef>
              <a:spcAft>
                <a:spcPts val="0"/>
              </a:spcAft>
              <a:buClr>
                <a:srgbClr val="000000"/>
              </a:buClr>
              <a:buSzPts val="1600"/>
              <a:buChar char="•"/>
              <a:defRPr sz="1600">
                <a:solidFill>
                  <a:srgbClr val="000000"/>
                </a:solidFill>
                <a:latin typeface="Arial"/>
                <a:ea typeface="Arial"/>
                <a:cs typeface="Arial"/>
                <a:sym typeface="Arial"/>
              </a:defRPr>
            </a:lvl3pPr>
            <a:lvl4pPr marL="1828800" lvl="3" indent="-317500" algn="l">
              <a:lnSpc>
                <a:spcPct val="100000"/>
              </a:lnSpc>
              <a:spcBef>
                <a:spcPts val="280"/>
              </a:spcBef>
              <a:spcAft>
                <a:spcPts val="0"/>
              </a:spcAft>
              <a:buClr>
                <a:srgbClr val="000000"/>
              </a:buClr>
              <a:buSzPts val="1400"/>
              <a:buChar char="–"/>
              <a:defRPr sz="1400">
                <a:solidFill>
                  <a:srgbClr val="000000"/>
                </a:solidFill>
                <a:latin typeface="Arial"/>
                <a:ea typeface="Arial"/>
                <a:cs typeface="Arial"/>
                <a:sym typeface="Arial"/>
              </a:defRPr>
            </a:lvl4pPr>
            <a:lvl5pPr marL="2286000" lvl="4" indent="-317500" algn="l">
              <a:lnSpc>
                <a:spcPct val="100000"/>
              </a:lnSpc>
              <a:spcBef>
                <a:spcPts val="280"/>
              </a:spcBef>
              <a:spcAft>
                <a:spcPts val="0"/>
              </a:spcAft>
              <a:buClr>
                <a:srgbClr val="000000"/>
              </a:buClr>
              <a:buSzPts val="1400"/>
              <a:buChar char="-"/>
              <a:defRPr sz="1400">
                <a:solidFill>
                  <a:srgbClr val="000000"/>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cxnSp>
        <p:nvCxnSpPr>
          <p:cNvPr id="60" name="Google Shape;60;p40"/>
          <p:cNvCxnSpPr/>
          <p:nvPr/>
        </p:nvCxnSpPr>
        <p:spPr>
          <a:xfrm>
            <a:off x="528787" y="7020991"/>
            <a:ext cx="12385526" cy="0"/>
          </a:xfrm>
          <a:prstGeom prst="straightConnector1">
            <a:avLst/>
          </a:prstGeom>
          <a:noFill/>
          <a:ln w="9525" cap="flat" cmpd="sng">
            <a:solidFill>
              <a:srgbClr val="000000"/>
            </a:solidFill>
            <a:prstDash val="solid"/>
            <a:round/>
            <a:headEnd type="none" w="sm" len="sm"/>
            <a:tailEnd type="none" w="sm" len="sm"/>
          </a:ln>
        </p:spPr>
      </p:cxnSp>
      <p:sp>
        <p:nvSpPr>
          <p:cNvPr id="61" name="Google Shape;61;p40"/>
          <p:cNvSpPr>
            <a:spLocks noGrp="1"/>
          </p:cNvSpPr>
          <p:nvPr>
            <p:ph type="pic" idx="3"/>
          </p:nvPr>
        </p:nvSpPr>
        <p:spPr>
          <a:xfrm>
            <a:off x="816819" y="4304778"/>
            <a:ext cx="3545631" cy="248097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382">
          <p15:clr>
            <a:srgbClr val="FBAE40"/>
          </p15:clr>
        </p15:guide>
        <p15:guide id="2" pos="2748">
          <p15:clr>
            <a:srgbClr val="FBAE40"/>
          </p15:clr>
        </p15:guide>
        <p15:guide id="3" pos="3030">
          <p15:clr>
            <a:srgbClr val="FBAE40"/>
          </p15:clr>
        </p15:guide>
        <p15:guide id="4" pos="5436">
          <p15:clr>
            <a:srgbClr val="FBAE40"/>
          </p15:clr>
        </p15:guide>
        <p15:guide id="5" pos="5718">
          <p15:clr>
            <a:srgbClr val="FBAE40"/>
          </p15:clr>
        </p15:guide>
        <p15:guide id="6" pos="333">
          <p15:clr>
            <a:srgbClr val="FBAE40"/>
          </p15:clr>
        </p15:guide>
        <p15:guide id="7" pos="8135">
          <p15:clr>
            <a:srgbClr val="FBAE40"/>
          </p15:clr>
        </p15:guide>
        <p15:guide id="8" orient="horz" pos="8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quette 3">
  <p:cSld name="maquette 3">
    <p:spTree>
      <p:nvGrpSpPr>
        <p:cNvPr id="1" name="Shape 62"/>
        <p:cNvGrpSpPr/>
        <p:nvPr/>
      </p:nvGrpSpPr>
      <p:grpSpPr>
        <a:xfrm>
          <a:off x="0" y="0"/>
          <a:ext cx="0" cy="0"/>
          <a:chOff x="0" y="0"/>
          <a:chExt cx="0" cy="0"/>
        </a:xfrm>
      </p:grpSpPr>
      <p:pic>
        <p:nvPicPr>
          <p:cNvPr id="63" name="Google Shape;63;p41"/>
          <p:cNvPicPr preferRelativeResize="0"/>
          <p:nvPr/>
        </p:nvPicPr>
        <p:blipFill rotWithShape="1">
          <a:blip r:embed="rId2">
            <a:alphaModFix/>
          </a:blip>
          <a:srcRect/>
          <a:stretch/>
        </p:blipFill>
        <p:spPr>
          <a:xfrm>
            <a:off x="540000" y="270000"/>
            <a:ext cx="576064" cy="505199"/>
          </a:xfrm>
          <a:prstGeom prst="rect">
            <a:avLst/>
          </a:prstGeom>
          <a:noFill/>
          <a:ln>
            <a:noFill/>
          </a:ln>
        </p:spPr>
      </p:pic>
      <p:pic>
        <p:nvPicPr>
          <p:cNvPr id="64" name="Google Shape;64;p41"/>
          <p:cNvPicPr preferRelativeResize="0"/>
          <p:nvPr/>
        </p:nvPicPr>
        <p:blipFill rotWithShape="1">
          <a:blip r:embed="rId3">
            <a:alphaModFix/>
          </a:blip>
          <a:srcRect/>
          <a:stretch/>
        </p:blipFill>
        <p:spPr>
          <a:xfrm>
            <a:off x="12521745" y="270000"/>
            <a:ext cx="381757" cy="505199"/>
          </a:xfrm>
          <a:prstGeom prst="rect">
            <a:avLst/>
          </a:prstGeom>
          <a:noFill/>
          <a:ln>
            <a:noFill/>
          </a:ln>
        </p:spPr>
      </p:pic>
      <p:sp>
        <p:nvSpPr>
          <p:cNvPr id="65" name="Google Shape;65;p41"/>
          <p:cNvSpPr txBox="1">
            <a:spLocks noGrp="1"/>
          </p:cNvSpPr>
          <p:nvPr>
            <p:ph type="body" idx="1"/>
          </p:nvPr>
        </p:nvSpPr>
        <p:spPr>
          <a:xfrm>
            <a:off x="4810125" y="1280398"/>
            <a:ext cx="8104188" cy="5740592"/>
          </a:xfrm>
          <a:prstGeom prst="rect">
            <a:avLst/>
          </a:prstGeom>
          <a:noFill/>
          <a:ln>
            <a:noFill/>
          </a:ln>
        </p:spPr>
        <p:txBody>
          <a:bodyPr spcFirstLastPara="1" wrap="square" lIns="0" tIns="0" rIns="0" bIns="0" anchor="t" anchorCtr="0">
            <a:noAutofit/>
          </a:bodyPr>
          <a:lstStyle>
            <a:lvl1pPr marL="457200" lvl="0" indent="-355600" algn="l">
              <a:lnSpc>
                <a:spcPct val="100000"/>
              </a:lnSpc>
              <a:spcBef>
                <a:spcPts val="400"/>
              </a:spcBef>
              <a:spcAft>
                <a:spcPts val="0"/>
              </a:spcAft>
              <a:buClr>
                <a:srgbClr val="000000"/>
              </a:buClr>
              <a:buSzPts val="2000"/>
              <a:buChar char="•"/>
              <a:defRPr sz="2000">
                <a:solidFill>
                  <a:srgbClr val="000000"/>
                </a:solidFill>
                <a:latin typeface="Arial"/>
                <a:ea typeface="Arial"/>
                <a:cs typeface="Arial"/>
                <a:sym typeface="Arial"/>
              </a:defRPr>
            </a:lvl1pPr>
            <a:lvl2pPr marL="914400" lvl="1" indent="-342900" algn="l">
              <a:lnSpc>
                <a:spcPct val="100000"/>
              </a:lnSpc>
              <a:spcBef>
                <a:spcPts val="360"/>
              </a:spcBef>
              <a:spcAft>
                <a:spcPts val="0"/>
              </a:spcAft>
              <a:buClr>
                <a:srgbClr val="000000"/>
              </a:buClr>
              <a:buSzPts val="1800"/>
              <a:buChar char="&gt;"/>
              <a:defRPr sz="1800">
                <a:solidFill>
                  <a:srgbClr val="000000"/>
                </a:solidFill>
                <a:latin typeface="Arial"/>
                <a:ea typeface="Arial"/>
                <a:cs typeface="Arial"/>
                <a:sym typeface="Arial"/>
              </a:defRPr>
            </a:lvl2pPr>
            <a:lvl3pPr marL="1371600" lvl="2" indent="-330200" algn="l">
              <a:lnSpc>
                <a:spcPct val="100000"/>
              </a:lnSpc>
              <a:spcBef>
                <a:spcPts val="320"/>
              </a:spcBef>
              <a:spcAft>
                <a:spcPts val="0"/>
              </a:spcAft>
              <a:buClr>
                <a:srgbClr val="000000"/>
              </a:buClr>
              <a:buSzPts val="1600"/>
              <a:buChar char="•"/>
              <a:defRPr sz="1600">
                <a:solidFill>
                  <a:srgbClr val="000000"/>
                </a:solidFill>
                <a:latin typeface="Arial"/>
                <a:ea typeface="Arial"/>
                <a:cs typeface="Arial"/>
                <a:sym typeface="Arial"/>
              </a:defRPr>
            </a:lvl3pPr>
            <a:lvl4pPr marL="1828800" lvl="3" indent="-317500" algn="l">
              <a:lnSpc>
                <a:spcPct val="100000"/>
              </a:lnSpc>
              <a:spcBef>
                <a:spcPts val="280"/>
              </a:spcBef>
              <a:spcAft>
                <a:spcPts val="0"/>
              </a:spcAft>
              <a:buClr>
                <a:srgbClr val="000000"/>
              </a:buClr>
              <a:buSzPts val="1400"/>
              <a:buChar char="–"/>
              <a:defRPr sz="1400">
                <a:solidFill>
                  <a:srgbClr val="000000"/>
                </a:solidFill>
                <a:latin typeface="Arial"/>
                <a:ea typeface="Arial"/>
                <a:cs typeface="Arial"/>
                <a:sym typeface="Arial"/>
              </a:defRPr>
            </a:lvl4pPr>
            <a:lvl5pPr marL="2286000" lvl="4" indent="-317500" algn="l">
              <a:lnSpc>
                <a:spcPct val="100000"/>
              </a:lnSpc>
              <a:spcBef>
                <a:spcPts val="280"/>
              </a:spcBef>
              <a:spcAft>
                <a:spcPts val="0"/>
              </a:spcAft>
              <a:buClr>
                <a:srgbClr val="000000"/>
              </a:buClr>
              <a:buSzPts val="1400"/>
              <a:buChar char="-"/>
              <a:defRPr sz="1400">
                <a:solidFill>
                  <a:srgbClr val="000000"/>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66" name="Google Shape;66;p41"/>
          <p:cNvSpPr>
            <a:spLocks noGrp="1"/>
          </p:cNvSpPr>
          <p:nvPr>
            <p:ph type="pic" idx="2"/>
          </p:nvPr>
        </p:nvSpPr>
        <p:spPr>
          <a:xfrm>
            <a:off x="540000" y="1280398"/>
            <a:ext cx="3822450" cy="5740582"/>
          </a:xfrm>
          <a:prstGeom prst="rect">
            <a:avLst/>
          </a:prstGeom>
          <a:noFill/>
          <a:ln>
            <a:noFill/>
          </a:ln>
        </p:spPr>
      </p:sp>
      <p:cxnSp>
        <p:nvCxnSpPr>
          <p:cNvPr id="67" name="Google Shape;67;p41"/>
          <p:cNvCxnSpPr/>
          <p:nvPr/>
        </p:nvCxnSpPr>
        <p:spPr>
          <a:xfrm>
            <a:off x="528787" y="7020991"/>
            <a:ext cx="12385526" cy="0"/>
          </a:xfrm>
          <a:prstGeom prst="straightConnector1">
            <a:avLst/>
          </a:prstGeom>
          <a:noFill/>
          <a:ln w="9525" cap="flat" cmpd="sng">
            <a:solidFill>
              <a:srgbClr val="000000"/>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orient="horz" pos="2381">
          <p15:clr>
            <a:srgbClr val="FBAE40"/>
          </p15:clr>
        </p15:guide>
        <p15:guide id="2" pos="2748">
          <p15:clr>
            <a:srgbClr val="FBAE40"/>
          </p15:clr>
        </p15:guide>
        <p15:guide id="3" pos="3030">
          <p15:clr>
            <a:srgbClr val="FBAE40"/>
          </p15:clr>
        </p15:guide>
        <p15:guide id="4" pos="5436">
          <p15:clr>
            <a:srgbClr val="FBAE40"/>
          </p15:clr>
        </p15:guide>
        <p15:guide id="5" pos="5718">
          <p15:clr>
            <a:srgbClr val="FBAE40"/>
          </p15:clr>
        </p15:guide>
        <p15:guide id="6" pos="333">
          <p15:clr>
            <a:srgbClr val="FBAE40"/>
          </p15:clr>
        </p15:guide>
        <p15:guide id="7" pos="8135">
          <p15:clr>
            <a:srgbClr val="FBAE40"/>
          </p15:clr>
        </p15:guide>
        <p15:guide id="8" orient="horz" pos="8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2"/>
          <p:cNvSpPr txBox="1">
            <a:spLocks noGrp="1"/>
          </p:cNvSpPr>
          <p:nvPr>
            <p:ph type="body" idx="1"/>
          </p:nvPr>
        </p:nvSpPr>
        <p:spPr>
          <a:xfrm>
            <a:off x="528787" y="1763713"/>
            <a:ext cx="12098656" cy="49911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rgbClr val="000000"/>
              </a:buClr>
              <a:buSzPts val="2400"/>
              <a:buFont typeface="Arial"/>
              <a:buChar char="•"/>
              <a:defRPr sz="2400" b="1" i="0" u="none" strike="noStrike" cap="none">
                <a:solidFill>
                  <a:srgbClr val="000000"/>
                </a:solidFill>
                <a:latin typeface="Arial"/>
                <a:ea typeface="Arial"/>
                <a:cs typeface="Arial"/>
                <a:sym typeface="Arial"/>
              </a:defRPr>
            </a:lvl1pPr>
            <a:lvl2pPr marL="914400" marR="0" lvl="1" indent="-368300" algn="l" rtl="0">
              <a:lnSpc>
                <a:spcPct val="100000"/>
              </a:lnSpc>
              <a:spcBef>
                <a:spcPts val="440"/>
              </a:spcBef>
              <a:spcAft>
                <a:spcPts val="0"/>
              </a:spcAft>
              <a:buClr>
                <a:srgbClr val="000000"/>
              </a:buClr>
              <a:buSzPts val="2200"/>
              <a:buFont typeface="Arial"/>
              <a:buChar char="&gt;"/>
              <a:defRPr sz="2200" b="0" i="0" u="none" strike="noStrike" cap="none">
                <a:solidFill>
                  <a:srgbClr val="000000"/>
                </a:solidFill>
                <a:latin typeface="Arial"/>
                <a:ea typeface="Arial"/>
                <a:cs typeface="Arial"/>
                <a:sym typeface="Arial"/>
              </a:defRPr>
            </a:lvl2pPr>
            <a:lvl3pPr marL="1371600" marR="0" lvl="2" indent="-355600" algn="l" rtl="0">
              <a:lnSpc>
                <a:spcPct val="100000"/>
              </a:lnSpc>
              <a:spcBef>
                <a:spcPts val="4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3pPr>
            <a:lvl4pPr marL="1828800" marR="0" lvl="3" indent="-355600" algn="l" rtl="0">
              <a:lnSpc>
                <a:spcPct val="100000"/>
              </a:lnSpc>
              <a:spcBef>
                <a:spcPts val="4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4pPr>
            <a:lvl5pPr marL="2286000" marR="0" lvl="4" indent="-355600" algn="l" rtl="0">
              <a:lnSpc>
                <a:spcPct val="100000"/>
              </a:lnSpc>
              <a:spcBef>
                <a:spcPts val="4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 name="Google Shape;7;p32"/>
          <p:cNvSpPr/>
          <p:nvPr/>
        </p:nvSpPr>
        <p:spPr>
          <a:xfrm>
            <a:off x="528787" y="7231421"/>
            <a:ext cx="4013919" cy="10772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fr-FR" sz="700" b="1" i="0" u="none" strike="noStrike" cap="none">
                <a:solidFill>
                  <a:srgbClr val="000000"/>
                </a:solidFill>
                <a:latin typeface="Arial"/>
                <a:ea typeface="Arial"/>
                <a:cs typeface="Arial"/>
                <a:sym typeface="Arial"/>
              </a:rPr>
              <a:t>Direction Régionale Île-de-France / Service Appui aux Acteurs et Mobilisation des Territoires</a:t>
            </a:r>
            <a:endParaRPr sz="700" b="0" i="0" u="none" strike="noStrike" cap="none">
              <a:solidFill>
                <a:srgbClr val="000000"/>
              </a:solidFill>
              <a:latin typeface="Arial"/>
              <a:ea typeface="Arial"/>
              <a:cs typeface="Arial"/>
              <a:sym typeface="Arial"/>
            </a:endParaRPr>
          </a:p>
        </p:txBody>
      </p:sp>
      <p:sp>
        <p:nvSpPr>
          <p:cNvPr id="8" name="Google Shape;8;p32"/>
          <p:cNvSpPr txBox="1"/>
          <p:nvPr/>
        </p:nvSpPr>
        <p:spPr>
          <a:xfrm>
            <a:off x="10681915" y="7130501"/>
            <a:ext cx="609696" cy="309562"/>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fr-FR" sz="700" b="1" i="0" u="none" strike="noStrike" cap="none">
                <a:solidFill>
                  <a:srgbClr val="000000"/>
                </a:solidFill>
                <a:latin typeface="Arial"/>
                <a:ea typeface="Arial"/>
                <a:cs typeface="Arial"/>
                <a:sym typeface="Arial"/>
              </a:rPr>
              <a:t>‹N°›</a:t>
            </a:fld>
            <a:endParaRPr sz="700" b="1" i="0" u="none" strike="noStrike" cap="none">
              <a:solidFill>
                <a:srgbClr val="000000"/>
              </a:solidFill>
              <a:latin typeface="Arial"/>
              <a:ea typeface="Arial"/>
              <a:cs typeface="Arial"/>
              <a:sym typeface="Arial"/>
            </a:endParaRPr>
          </a:p>
        </p:txBody>
      </p:sp>
      <p:sp>
        <p:nvSpPr>
          <p:cNvPr id="9" name="Google Shape;9;p32"/>
          <p:cNvSpPr txBox="1"/>
          <p:nvPr/>
        </p:nvSpPr>
        <p:spPr>
          <a:xfrm>
            <a:off x="12304467" y="7130501"/>
            <a:ext cx="609696" cy="309562"/>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700"/>
              <a:buFont typeface="Arial"/>
              <a:buNone/>
            </a:pPr>
            <a:r>
              <a:rPr lang="fr-FR" sz="700" b="1" i="0" u="none" strike="noStrike" cap="none" dirty="0">
                <a:solidFill>
                  <a:srgbClr val="000000"/>
                </a:solidFill>
                <a:latin typeface="Arial"/>
                <a:ea typeface="Arial"/>
                <a:cs typeface="Arial"/>
                <a:sym typeface="Arial"/>
              </a:rPr>
              <a:t>27/03/2025</a:t>
            </a:r>
            <a:endParaRPr sz="1400" b="0" i="0" u="none" strike="noStrike" cap="none" dirty="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8135">
          <p15:clr>
            <a:srgbClr val="F26B43"/>
          </p15:clr>
        </p15:guide>
        <p15:guide id="2" pos="33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agae.ofb.fr/"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hyperlink" Target="https://edd.ac-creteil.fr/Les-methodes-du-debat-participatif" TargetMode="External"/><Relationship Id="rId5" Type="http://schemas.openxmlformats.org/officeDocument/2006/relationships/hyperlink" Target="https://youtu.be/lnVEo3au8aI?si=fJ-OBhj8leqVRdJc&amp;t=149" TargetMode="Externa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g"/><Relationship Id="rId7" Type="http://schemas.openxmlformats.org/officeDocument/2006/relationships/image" Target="../media/image49.png"/><Relationship Id="rId12" Type="http://schemas.openxmlformats.org/officeDocument/2006/relationships/image" Target="../media/image52.sv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8.png"/><Relationship Id="rId11" Type="http://schemas.openxmlformats.org/officeDocument/2006/relationships/image" Target="../media/image51.png"/><Relationship Id="rId5" Type="http://schemas.openxmlformats.org/officeDocument/2006/relationships/image" Target="../media/image47.png"/><Relationship Id="rId10" Type="http://schemas.openxmlformats.org/officeDocument/2006/relationships/hyperlink" Target="https://ame.ofb.fr/lib/exe/fetch.php?media=portfolio_2023_retex_ae_ofb.pdf" TargetMode="External"/><Relationship Id="rId4" Type="http://schemas.openxmlformats.org/officeDocument/2006/relationships/image" Target="../media/image46.png"/><Relationship Id="rId9" Type="http://schemas.openxmlformats.org/officeDocument/2006/relationships/hyperlink" Target="https://youtu.be/MUFPgqExHO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hyperlink" Target="https://ame.ofb.fr/doku.php?id=start" TargetMode="External"/><Relationship Id="rId3" Type="http://schemas.openxmlformats.org/officeDocument/2006/relationships/hyperlink" Target="https://ame.ofb.fr/doku.php?id=les_chartes" TargetMode="External"/><Relationship Id="rId7" Type="http://schemas.openxmlformats.org/officeDocument/2006/relationships/hyperlink" Target="https://app.frame.io/presentations/0e681456-0f8e-46f1-8613-88c0f2d23847"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s://ame.ofb.fr/lib/exe/fetch.php?media=docs_cadrage:guide_methodo_lycee_complet_-_vf_-_2023.pdf" TargetMode="External"/><Relationship Id="rId5" Type="http://schemas.openxmlformats.org/officeDocument/2006/relationships/hyperlink" Target="https://ame.ofb.fr/lib/exe/fetch.php?media=docs_cadrage:guide_methodo_creation_ae_v3_final_charte.pdf" TargetMode="External"/><Relationship Id="rId4" Type="http://schemas.openxmlformats.org/officeDocument/2006/relationships/hyperlink" Target="https://ame.ofb.fr/lib/exe/fetch.php?media=docs_cadrage:referentiel_referents_aires_educatives_vf.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hyperlink" Target="https://ame.ofb.fr/doku.php?id=start" TargetMode="Externa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hyperlink" Target="mailto:Anne.Parillaud@ac-paris.fr" TargetMode="External"/><Relationship Id="rId3" Type="http://schemas.openxmlformats.org/officeDocument/2006/relationships/hyperlink" Target="mailto:margot.minguet@ofb.gouv.fr" TargetMode="External"/><Relationship Id="rId7" Type="http://schemas.openxmlformats.org/officeDocument/2006/relationships/hyperlink" Target="mailto:Mission.edd@ac-creteil.fr"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hyperlink" Target="mailto:blandine.young@graine-idf.org" TargetMode="External"/><Relationship Id="rId4" Type="http://schemas.openxmlformats.org/officeDocument/2006/relationships/hyperlink" Target="mailto:Eve.laassagne@graine-idf.org"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edd.ac-creteil.fr/Les-methodes-du-debat-participatif" TargetMode="External"/><Relationship Id="rId3" Type="http://schemas.openxmlformats.org/officeDocument/2006/relationships/hyperlink" Target="https://ame.ofb.fr/lib/exe/fetch.php?media=docs_cadrage:guide_methodo_creation_ae_v3_final_charte.pdf" TargetMode="External"/><Relationship Id="rId7" Type="http://schemas.openxmlformats.org/officeDocument/2006/relationships/hyperlink" Target="https://padlet.com/veroleandre/organisation-des-conseils-kcxlw6rzkazd"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hyperlink" Target="https://sentinellesdelanature.fr/alerte/16953/" TargetMode="External"/><Relationship Id="rId11" Type="http://schemas.openxmlformats.org/officeDocument/2006/relationships/hyperlink" Target="https://www.cedip.developpement-durable.gouv.fr/IMG/pdf/repertoire_dactivites_brise-glace_cle0a2d4a.pdf" TargetMode="External"/><Relationship Id="rId5" Type="http://schemas.openxmlformats.org/officeDocument/2006/relationships/hyperlink" Target="https://app.frame.io/presentations/0e681456-0f8e-46f1-8613-88c0f2d23847" TargetMode="External"/><Relationship Id="rId10" Type="http://schemas.openxmlformats.org/officeDocument/2006/relationships/hyperlink" Target="https://edd.ac-versailles.fr/spip.php?article755" TargetMode="External"/><Relationship Id="rId4" Type="http://schemas.openxmlformats.org/officeDocument/2006/relationships/hyperlink" Target="https://ame.ofb.fr/doku.php?id=le_label_detail" TargetMode="External"/><Relationship Id="rId9" Type="http://schemas.openxmlformats.org/officeDocument/2006/relationships/hyperlink" Target="https://edd.ac-creteil.fr/Organiser-un-dialogue-avec-des-elus-SolutionsAgend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hyperlink" Target="https://graine-idf.org/les-acteurs/"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www.ofb.gouv.fr/aires-educatives" TargetMode="External"/><Relationship Id="rId7" Type="http://schemas.openxmlformats.org/officeDocument/2006/relationships/image" Target="../media/image28.sv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ame.ofb.fr/doku.php?id=star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
          <p:cNvSpPr txBox="1">
            <a:spLocks noGrp="1"/>
          </p:cNvSpPr>
          <p:nvPr>
            <p:ph type="ctrTitle"/>
          </p:nvPr>
        </p:nvSpPr>
        <p:spPr>
          <a:xfrm>
            <a:off x="528638" y="2304858"/>
            <a:ext cx="8928992" cy="3790465"/>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fr-FR" dirty="0"/>
              <a:t>Les Aires Educatives en Île-de-France</a:t>
            </a:r>
            <a:br>
              <a:rPr lang="fr-FR" sz="2400" b="0" dirty="0"/>
            </a:br>
            <a:r>
              <a:rPr lang="fr-FR" sz="2400" b="0" dirty="0"/>
              <a:t>Formation académie de Versailles, 27 mars</a:t>
            </a:r>
            <a:endParaRPr b="0" dirty="0"/>
          </a:p>
        </p:txBody>
      </p:sp>
      <p:pic>
        <p:nvPicPr>
          <p:cNvPr id="3" name="Image 2">
            <a:extLst>
              <a:ext uri="{FF2B5EF4-FFF2-40B4-BE49-F238E27FC236}">
                <a16:creationId xmlns:a16="http://schemas.microsoft.com/office/drawing/2014/main" id="{610B8DF5-EEDE-4FE6-9B2B-18E132F17302}"/>
              </a:ext>
            </a:extLst>
          </p:cNvPr>
          <p:cNvPicPr>
            <a:picLocks noChangeAspect="1"/>
          </p:cNvPicPr>
          <p:nvPr/>
        </p:nvPicPr>
        <p:blipFill>
          <a:blip r:embed="rId3"/>
          <a:stretch>
            <a:fillRect/>
          </a:stretch>
        </p:blipFill>
        <p:spPr>
          <a:xfrm>
            <a:off x="3047240" y="4695645"/>
            <a:ext cx="3891788" cy="226681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4"/>
          <p:cNvSpPr txBox="1">
            <a:spLocks noGrp="1"/>
          </p:cNvSpPr>
          <p:nvPr>
            <p:ph type="body" idx="1"/>
          </p:nvPr>
        </p:nvSpPr>
        <p:spPr>
          <a:xfrm>
            <a:off x="540354" y="1260351"/>
            <a:ext cx="12362242" cy="360040"/>
          </a:xfrm>
          <a:prstGeom prst="rect">
            <a:avLst/>
          </a:prstGeom>
          <a:noFill/>
          <a:ln>
            <a:noFill/>
          </a:ln>
        </p:spPr>
        <p:txBody>
          <a:bodyPr spcFirstLastPara="1" wrap="square" lIns="0" tIns="0" rIns="0" bIns="0" anchor="t" anchorCtr="0">
            <a:noAutofit/>
          </a:bodyPr>
          <a:lstStyle/>
          <a:p>
            <a:pPr marL="7934" lvl="0" indent="0" algn="l" rtl="0">
              <a:lnSpc>
                <a:spcPct val="100000"/>
              </a:lnSpc>
              <a:spcBef>
                <a:spcPts val="0"/>
              </a:spcBef>
              <a:spcAft>
                <a:spcPts val="0"/>
              </a:spcAft>
              <a:buClr>
                <a:srgbClr val="002060"/>
              </a:buClr>
              <a:buSzPts val="2400"/>
              <a:buNone/>
            </a:pPr>
            <a:r>
              <a:rPr lang="fr-FR" sz="2400" dirty="0"/>
              <a:t>Le financement de l’OFB : campagne 2025</a:t>
            </a:r>
            <a:endParaRPr dirty="0"/>
          </a:p>
        </p:txBody>
      </p:sp>
      <p:sp>
        <p:nvSpPr>
          <p:cNvPr id="6" name="Rectangle 5">
            <a:extLst>
              <a:ext uri="{FF2B5EF4-FFF2-40B4-BE49-F238E27FC236}">
                <a16:creationId xmlns:a16="http://schemas.microsoft.com/office/drawing/2014/main" id="{D8A6F5AB-29D5-4118-B075-BCE8EDC24F24}"/>
              </a:ext>
            </a:extLst>
          </p:cNvPr>
          <p:cNvSpPr/>
          <p:nvPr/>
        </p:nvSpPr>
        <p:spPr>
          <a:xfrm>
            <a:off x="528282" y="1725822"/>
            <a:ext cx="12374314" cy="5293757"/>
          </a:xfrm>
          <a:prstGeom prst="rect">
            <a:avLst/>
          </a:prstGeom>
        </p:spPr>
        <p:txBody>
          <a:bodyPr wrap="square">
            <a:spAutoFit/>
          </a:bodyPr>
          <a:lstStyle/>
          <a:p>
            <a:pPr lvl="0">
              <a:spcBef>
                <a:spcPts val="600"/>
              </a:spcBef>
              <a:buSzPts val="1400"/>
            </a:pPr>
            <a:r>
              <a:rPr lang="fr-FR" sz="1800" b="1" i="1" dirty="0"/>
              <a:t>Sur quoi porte ce financement ?</a:t>
            </a:r>
          </a:p>
          <a:p>
            <a:pPr marL="285750" lvl="0" indent="-285750">
              <a:spcBef>
                <a:spcPts val="600"/>
              </a:spcBef>
              <a:buSzPts val="1400"/>
              <a:buFont typeface="Arial" panose="020B0604020202020204" pitchFamily="34" charset="0"/>
              <a:buChar char="•"/>
            </a:pPr>
            <a:r>
              <a:rPr lang="fr-FR" sz="1800" dirty="0"/>
              <a:t>Prestations d’accompagnement du référent,</a:t>
            </a:r>
          </a:p>
          <a:p>
            <a:pPr marL="285750" lvl="0" indent="-285750">
              <a:spcBef>
                <a:spcPts val="600"/>
              </a:spcBef>
              <a:buSzPts val="1400"/>
              <a:buFont typeface="Arial" panose="020B0604020202020204" pitchFamily="34" charset="0"/>
              <a:buChar char="•"/>
            </a:pPr>
            <a:r>
              <a:rPr lang="fr-FR" sz="1800" dirty="0"/>
              <a:t>Prestations d’intervenant ponctuel,</a:t>
            </a:r>
          </a:p>
          <a:p>
            <a:pPr marL="285750" lvl="0" indent="-285750">
              <a:spcBef>
                <a:spcPts val="600"/>
              </a:spcBef>
              <a:buSzPts val="1400"/>
              <a:buFont typeface="Arial" panose="020B0604020202020204" pitchFamily="34" charset="0"/>
              <a:buChar char="•"/>
            </a:pPr>
            <a:r>
              <a:rPr lang="fr-FR" sz="1800" dirty="0"/>
              <a:t>Dépenses d’investissements (en lien avec les actions des élèves),</a:t>
            </a:r>
          </a:p>
          <a:p>
            <a:pPr marL="285750" lvl="0" indent="-285750">
              <a:spcBef>
                <a:spcPts val="600"/>
              </a:spcBef>
              <a:buSzPts val="1400"/>
              <a:buFont typeface="Arial" panose="020B0604020202020204" pitchFamily="34" charset="0"/>
              <a:buChar char="•"/>
            </a:pPr>
            <a:r>
              <a:rPr lang="fr-FR" sz="1800" dirty="0"/>
              <a:t>Frais de déplacement,</a:t>
            </a:r>
          </a:p>
          <a:p>
            <a:pPr marL="285750" lvl="0" indent="-285750">
              <a:spcBef>
                <a:spcPts val="600"/>
              </a:spcBef>
              <a:buSzPts val="1400"/>
              <a:buFont typeface="Arial" panose="020B0604020202020204" pitchFamily="34" charset="0"/>
              <a:buChar char="•"/>
            </a:pPr>
            <a:r>
              <a:rPr lang="fr-FR" sz="1800" dirty="0"/>
              <a:t>Frais liés à la participation à des formations directement liées aux aires éducatives.</a:t>
            </a:r>
          </a:p>
          <a:p>
            <a:pPr lvl="0">
              <a:spcBef>
                <a:spcPts val="600"/>
              </a:spcBef>
              <a:buSzPts val="1400"/>
            </a:pPr>
            <a:endParaRPr lang="fr-FR" sz="1800" dirty="0"/>
          </a:p>
          <a:p>
            <a:pPr lvl="0">
              <a:spcBef>
                <a:spcPts val="600"/>
              </a:spcBef>
              <a:buSzPts val="1400"/>
            </a:pPr>
            <a:r>
              <a:rPr lang="fr-FR" sz="1800" b="1" dirty="0"/>
              <a:t>Inscriptions du 1</a:t>
            </a:r>
            <a:r>
              <a:rPr lang="fr-FR" sz="1800" b="1" baseline="30000" dirty="0"/>
              <a:t>er</a:t>
            </a:r>
            <a:r>
              <a:rPr lang="fr-FR" sz="1800" b="1" dirty="0"/>
              <a:t> juin au 1</a:t>
            </a:r>
            <a:r>
              <a:rPr lang="fr-FR" sz="1800" b="1" baseline="30000" dirty="0"/>
              <a:t>er</a:t>
            </a:r>
            <a:r>
              <a:rPr lang="fr-FR" sz="1800" b="1" dirty="0"/>
              <a:t> octobre 2025 </a:t>
            </a:r>
            <a:r>
              <a:rPr lang="fr-FR" sz="1800" dirty="0"/>
              <a:t>sur la Trousse à projets.</a:t>
            </a:r>
          </a:p>
          <a:p>
            <a:pPr lvl="0">
              <a:spcBef>
                <a:spcPts val="600"/>
              </a:spcBef>
              <a:buSzPts val="1400"/>
            </a:pPr>
            <a:endParaRPr lang="fr-FR" sz="1800" b="1" dirty="0"/>
          </a:p>
          <a:p>
            <a:pPr marL="285750" lvl="0" indent="-285750">
              <a:spcBef>
                <a:spcPts val="600"/>
              </a:spcBef>
              <a:buSzPts val="1400"/>
              <a:buFont typeface="Wingdings" panose="05000000000000000000" pitchFamily="2" charset="2"/>
              <a:buChar char="ü"/>
            </a:pPr>
            <a:r>
              <a:rPr lang="fr-FR" sz="1800" u="sng" dirty="0"/>
              <a:t>Subvention forfaitaire :</a:t>
            </a:r>
            <a:r>
              <a:rPr lang="fr-FR" sz="1800" dirty="0"/>
              <a:t> </a:t>
            </a:r>
            <a:r>
              <a:rPr lang="fr-FR" sz="1800" b="1" dirty="0"/>
              <a:t>5 000 € </a:t>
            </a:r>
            <a:r>
              <a:rPr lang="fr-FR" sz="1800" dirty="0"/>
              <a:t>par nouveau projet (pour 2 ans), puis 4 000 € (pour 2 ans) en renouvellement</a:t>
            </a:r>
          </a:p>
          <a:p>
            <a:pPr marL="285750" lvl="0" indent="-285750">
              <a:spcBef>
                <a:spcPts val="600"/>
              </a:spcBef>
              <a:buSzPts val="1400"/>
              <a:buFont typeface="Wingdings" panose="05000000000000000000" pitchFamily="2" charset="2"/>
              <a:buChar char="ü"/>
            </a:pPr>
            <a:r>
              <a:rPr lang="fr-FR" sz="1800" dirty="0"/>
              <a:t>Inscription obligatoire sur la plateforme </a:t>
            </a:r>
            <a:r>
              <a:rPr lang="fr-FR" sz="1800" dirty="0">
                <a:solidFill>
                  <a:srgbClr val="1CA7B1"/>
                </a:solidFill>
                <a:hlinkClick r:id="rId3">
                  <a:extLst>
                    <a:ext uri="{A12FA001-AC4F-418D-AE19-62706E023703}">
                      <ahyp:hlinkClr xmlns:ahyp="http://schemas.microsoft.com/office/drawing/2018/hyperlinkcolor" val="tx"/>
                    </a:ext>
                  </a:extLst>
                </a:hlinkClick>
              </a:rPr>
              <a:t>https://sagae.ofb.fr/</a:t>
            </a:r>
            <a:r>
              <a:rPr lang="fr-FR" sz="1800" dirty="0">
                <a:solidFill>
                  <a:srgbClr val="1CA7B1"/>
                </a:solidFill>
              </a:rPr>
              <a:t> </a:t>
            </a:r>
          </a:p>
          <a:p>
            <a:pPr marL="285750" lvl="0" indent="-285750">
              <a:spcBef>
                <a:spcPts val="600"/>
              </a:spcBef>
              <a:buSzPts val="1400"/>
              <a:buFont typeface="Wingdings" panose="05000000000000000000" pitchFamily="2" charset="2"/>
              <a:buChar char="ü"/>
            </a:pPr>
            <a:r>
              <a:rPr lang="fr-FR" sz="1800" dirty="0"/>
              <a:t>Si la structure référente est une association, elle peut désormais être réceptrice directement des fonds</a:t>
            </a:r>
          </a:p>
          <a:p>
            <a:pPr marL="285750" lvl="0" indent="-285750">
              <a:spcBef>
                <a:spcPts val="600"/>
              </a:spcBef>
              <a:buSzPts val="1400"/>
              <a:buFont typeface="Wingdings" panose="05000000000000000000" pitchFamily="2" charset="2"/>
              <a:buChar char="ü"/>
            </a:pPr>
            <a:r>
              <a:rPr lang="fr-FR" sz="1800" dirty="0"/>
              <a:t>Un bilan opérationnel est à fournir en fin d’année 2 </a:t>
            </a:r>
          </a:p>
          <a:p>
            <a:pPr lvl="0">
              <a:spcBef>
                <a:spcPts val="600"/>
              </a:spcBef>
              <a:buSzPts val="1400"/>
            </a:pPr>
            <a:r>
              <a:rPr lang="fr-FR" sz="1600" i="1" dirty="0">
                <a:sym typeface="Wingdings" panose="05000000000000000000" pitchFamily="2" charset="2"/>
              </a:rPr>
              <a:t>	 Conseil : remplir </a:t>
            </a:r>
            <a:r>
              <a:rPr lang="fr-FR" sz="1600" i="1" dirty="0" err="1">
                <a:sym typeface="Wingdings" panose="05000000000000000000" pitchFamily="2" charset="2"/>
              </a:rPr>
              <a:t>Sagae</a:t>
            </a:r>
            <a:r>
              <a:rPr lang="fr-FR" sz="1600" i="1" dirty="0">
                <a:sym typeface="Wingdings" panose="05000000000000000000" pitchFamily="2" charset="2"/>
              </a:rPr>
              <a:t> régulièrement, et faire une demande de labellisation/renouvellement</a:t>
            </a:r>
            <a:endParaRPr lang="fr-FR" sz="1600" dirty="0"/>
          </a:p>
          <a:p>
            <a:pPr lvl="0">
              <a:spcBef>
                <a:spcPts val="600"/>
              </a:spcBef>
              <a:buSzPts val="1400"/>
            </a:pPr>
            <a:endParaRPr lang="fr-FR" sz="1800" dirty="0"/>
          </a:p>
        </p:txBody>
      </p:sp>
      <p:pic>
        <p:nvPicPr>
          <p:cNvPr id="2" name="Image 1">
            <a:extLst>
              <a:ext uri="{FF2B5EF4-FFF2-40B4-BE49-F238E27FC236}">
                <a16:creationId xmlns:a16="http://schemas.microsoft.com/office/drawing/2014/main" id="{C089B061-6A09-4E9D-8801-F0ED66D00018}"/>
              </a:ext>
            </a:extLst>
          </p:cNvPr>
          <p:cNvPicPr>
            <a:picLocks noChangeAspect="1"/>
          </p:cNvPicPr>
          <p:nvPr/>
        </p:nvPicPr>
        <p:blipFill>
          <a:blip r:embed="rId4"/>
          <a:stretch>
            <a:fillRect/>
          </a:stretch>
        </p:blipFill>
        <p:spPr>
          <a:xfrm>
            <a:off x="7064443" y="5204305"/>
            <a:ext cx="1122141" cy="384295"/>
          </a:xfrm>
          <a:prstGeom prst="rect">
            <a:avLst/>
          </a:prstGeom>
        </p:spPr>
      </p:pic>
      <p:pic>
        <p:nvPicPr>
          <p:cNvPr id="3" name="Image 2">
            <a:extLst>
              <a:ext uri="{FF2B5EF4-FFF2-40B4-BE49-F238E27FC236}">
                <a16:creationId xmlns:a16="http://schemas.microsoft.com/office/drawing/2014/main" id="{20624E5E-860C-4441-BD67-4D3CD251CF04}"/>
              </a:ext>
            </a:extLst>
          </p:cNvPr>
          <p:cNvPicPr>
            <a:picLocks noChangeAspect="1"/>
          </p:cNvPicPr>
          <p:nvPr/>
        </p:nvPicPr>
        <p:blipFill>
          <a:blip r:embed="rId5"/>
          <a:stretch>
            <a:fillRect/>
          </a:stretch>
        </p:blipFill>
        <p:spPr>
          <a:xfrm>
            <a:off x="10620375" y="1195207"/>
            <a:ext cx="1110203" cy="850368"/>
          </a:xfrm>
          <a:prstGeom prst="rect">
            <a:avLst/>
          </a:prstGeom>
        </p:spPr>
      </p:pic>
    </p:spTree>
    <p:extLst>
      <p:ext uri="{BB962C8B-B14F-4D97-AF65-F5344CB8AC3E}">
        <p14:creationId xmlns:p14="http://schemas.microsoft.com/office/powerpoint/2010/main" val="89402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4"/>
          <p:cNvSpPr txBox="1">
            <a:spLocks noGrp="1"/>
          </p:cNvSpPr>
          <p:nvPr>
            <p:ph type="body" idx="1"/>
          </p:nvPr>
        </p:nvSpPr>
        <p:spPr>
          <a:xfrm>
            <a:off x="551921" y="1260351"/>
            <a:ext cx="12362242" cy="360040"/>
          </a:xfrm>
          <a:prstGeom prst="rect">
            <a:avLst/>
          </a:prstGeom>
          <a:noFill/>
          <a:ln>
            <a:noFill/>
          </a:ln>
        </p:spPr>
        <p:txBody>
          <a:bodyPr spcFirstLastPara="1" wrap="square" lIns="0" tIns="0" rIns="0" bIns="0" anchor="t" anchorCtr="0">
            <a:noAutofit/>
          </a:bodyPr>
          <a:lstStyle/>
          <a:p>
            <a:pPr marL="7934" lvl="0" indent="0" algn="l" rtl="0">
              <a:lnSpc>
                <a:spcPct val="100000"/>
              </a:lnSpc>
              <a:spcBef>
                <a:spcPts val="0"/>
              </a:spcBef>
              <a:spcAft>
                <a:spcPts val="0"/>
              </a:spcAft>
              <a:buClr>
                <a:srgbClr val="002060"/>
              </a:buClr>
              <a:buSzPts val="2400"/>
              <a:buNone/>
            </a:pPr>
            <a:r>
              <a:rPr lang="fr-FR" sz="2400" dirty="0"/>
              <a:t>Trouver un site : comment on s’y prend ?</a:t>
            </a:r>
            <a:endParaRPr dirty="0"/>
          </a:p>
        </p:txBody>
      </p:sp>
      <p:sp>
        <p:nvSpPr>
          <p:cNvPr id="6" name="Rectangle 5">
            <a:extLst>
              <a:ext uri="{FF2B5EF4-FFF2-40B4-BE49-F238E27FC236}">
                <a16:creationId xmlns:a16="http://schemas.microsoft.com/office/drawing/2014/main" id="{D8A6F5AB-29D5-4118-B075-BCE8EDC24F24}"/>
              </a:ext>
            </a:extLst>
          </p:cNvPr>
          <p:cNvSpPr/>
          <p:nvPr/>
        </p:nvSpPr>
        <p:spPr>
          <a:xfrm>
            <a:off x="551921" y="1725823"/>
            <a:ext cx="12374314" cy="1431161"/>
          </a:xfrm>
          <a:prstGeom prst="rect">
            <a:avLst/>
          </a:prstGeom>
        </p:spPr>
        <p:txBody>
          <a:bodyPr wrap="square">
            <a:spAutoFit/>
          </a:bodyPr>
          <a:lstStyle/>
          <a:p>
            <a:pPr lvl="0">
              <a:spcBef>
                <a:spcPts val="600"/>
              </a:spcBef>
              <a:buSzPts val="1400"/>
            </a:pPr>
            <a:r>
              <a:rPr lang="fr-FR" sz="1800" dirty="0"/>
              <a:t>L’aire éducative est une </a:t>
            </a:r>
            <a:r>
              <a:rPr lang="fr-FR" sz="1800" dirty="0">
                <a:solidFill>
                  <a:srgbClr val="1CA7B1"/>
                </a:solidFill>
              </a:rPr>
              <a:t>zone</a:t>
            </a:r>
            <a:r>
              <a:rPr lang="fr-FR" sz="1800" dirty="0"/>
              <a:t> marine, terrestre ou aquatique </a:t>
            </a:r>
            <a:r>
              <a:rPr lang="fr-FR" sz="1800" dirty="0">
                <a:solidFill>
                  <a:srgbClr val="B89353"/>
                </a:solidFill>
              </a:rPr>
              <a:t>plus ou moins anthropisée</a:t>
            </a:r>
            <a:r>
              <a:rPr lang="fr-FR" sz="1800" dirty="0"/>
              <a:t>,</a:t>
            </a:r>
          </a:p>
          <a:p>
            <a:pPr lvl="0">
              <a:spcBef>
                <a:spcPts val="600"/>
              </a:spcBef>
              <a:buSzPts val="1400"/>
            </a:pPr>
            <a:r>
              <a:rPr lang="fr-FR" sz="1800" dirty="0"/>
              <a:t>de taille variable,</a:t>
            </a:r>
          </a:p>
          <a:p>
            <a:pPr lvl="0">
              <a:spcBef>
                <a:spcPts val="600"/>
              </a:spcBef>
              <a:buSzPts val="1400"/>
            </a:pPr>
            <a:r>
              <a:rPr lang="fr-FR" sz="1800" dirty="0"/>
              <a:t>située dans le périmètre de l’école, du collège ou du lycée </a:t>
            </a:r>
            <a:r>
              <a:rPr lang="fr-FR" sz="1800" b="1" dirty="0"/>
              <a:t>à l’extérieur de l’établissement scolaire</a:t>
            </a:r>
            <a:r>
              <a:rPr lang="fr-FR" sz="1800" dirty="0"/>
              <a:t>.</a:t>
            </a:r>
          </a:p>
          <a:p>
            <a:pPr lvl="0">
              <a:spcBef>
                <a:spcPts val="600"/>
              </a:spcBef>
              <a:buSzPts val="1400"/>
            </a:pPr>
            <a:r>
              <a:rPr lang="fr-FR" sz="1800" dirty="0"/>
              <a:t>Cette zone doit être ouverte au public.</a:t>
            </a:r>
          </a:p>
        </p:txBody>
      </p:sp>
      <p:sp>
        <p:nvSpPr>
          <p:cNvPr id="7" name="Rectangle 6">
            <a:extLst>
              <a:ext uri="{FF2B5EF4-FFF2-40B4-BE49-F238E27FC236}">
                <a16:creationId xmlns:a16="http://schemas.microsoft.com/office/drawing/2014/main" id="{C33641A8-69E4-4D08-92E1-C9C0B7125DA5}"/>
              </a:ext>
            </a:extLst>
          </p:cNvPr>
          <p:cNvSpPr/>
          <p:nvPr/>
        </p:nvSpPr>
        <p:spPr>
          <a:xfrm>
            <a:off x="9809173" y="1352538"/>
            <a:ext cx="2182561" cy="984885"/>
          </a:xfrm>
          <a:prstGeom prst="rect">
            <a:avLst/>
          </a:prstGeom>
        </p:spPr>
        <p:txBody>
          <a:bodyPr wrap="square">
            <a:spAutoFit/>
          </a:bodyPr>
          <a:lstStyle/>
          <a:p>
            <a:pPr marL="285750" lvl="0" indent="-285750">
              <a:spcBef>
                <a:spcPts val="600"/>
              </a:spcBef>
              <a:buSzPts val="1400"/>
              <a:buFont typeface="Arial" panose="020B0604020202020204" pitchFamily="34" charset="0"/>
              <a:buChar char="×"/>
            </a:pPr>
            <a:r>
              <a:rPr lang="fr-FR" sz="1600" dirty="0"/>
              <a:t>Parc urbain,</a:t>
            </a:r>
          </a:p>
          <a:p>
            <a:pPr marL="285750" lvl="0" indent="-285750">
              <a:spcBef>
                <a:spcPts val="600"/>
              </a:spcBef>
              <a:buSzPts val="1400"/>
              <a:buFont typeface="Arial" panose="020B0604020202020204" pitchFamily="34" charset="0"/>
              <a:buChar char="×"/>
            </a:pPr>
            <a:r>
              <a:rPr lang="fr-FR" sz="1600" dirty="0"/>
              <a:t>Friche,</a:t>
            </a:r>
          </a:p>
          <a:p>
            <a:pPr marL="285750" lvl="0" indent="-285750">
              <a:spcBef>
                <a:spcPts val="600"/>
              </a:spcBef>
              <a:buSzPts val="1400"/>
              <a:buFont typeface="Arial" panose="020B0604020202020204" pitchFamily="34" charset="0"/>
              <a:buChar char="×"/>
            </a:pPr>
            <a:r>
              <a:rPr lang="fr-FR" sz="1600" dirty="0"/>
              <a:t>Zone humide,</a:t>
            </a:r>
          </a:p>
        </p:txBody>
      </p:sp>
      <p:sp>
        <p:nvSpPr>
          <p:cNvPr id="8" name="Rectangle 7">
            <a:extLst>
              <a:ext uri="{FF2B5EF4-FFF2-40B4-BE49-F238E27FC236}">
                <a16:creationId xmlns:a16="http://schemas.microsoft.com/office/drawing/2014/main" id="{78DFF731-532B-4240-AD36-552F291A1A4D}"/>
              </a:ext>
            </a:extLst>
          </p:cNvPr>
          <p:cNvSpPr/>
          <p:nvPr/>
        </p:nvSpPr>
        <p:spPr>
          <a:xfrm>
            <a:off x="11421730" y="1516268"/>
            <a:ext cx="1302432" cy="984885"/>
          </a:xfrm>
          <a:prstGeom prst="rect">
            <a:avLst/>
          </a:prstGeom>
        </p:spPr>
        <p:txBody>
          <a:bodyPr wrap="square">
            <a:spAutoFit/>
          </a:bodyPr>
          <a:lstStyle/>
          <a:p>
            <a:pPr marL="285750" lvl="0" indent="-285750">
              <a:spcBef>
                <a:spcPts val="600"/>
              </a:spcBef>
              <a:buSzPts val="1400"/>
              <a:buFont typeface="Arial" panose="020B0604020202020204" pitchFamily="34" charset="0"/>
              <a:buChar char="×"/>
            </a:pPr>
            <a:r>
              <a:rPr lang="fr-FR" sz="1600" dirty="0"/>
              <a:t>Forêt,</a:t>
            </a:r>
          </a:p>
          <a:p>
            <a:pPr marL="285750" lvl="0" indent="-285750">
              <a:spcBef>
                <a:spcPts val="600"/>
              </a:spcBef>
              <a:buSzPts val="1400"/>
              <a:buFont typeface="Arial" panose="020B0604020202020204" pitchFamily="34" charset="0"/>
              <a:buChar char="×"/>
            </a:pPr>
            <a:r>
              <a:rPr lang="fr-FR" sz="1600" dirty="0"/>
              <a:t>Rivière,</a:t>
            </a:r>
          </a:p>
          <a:p>
            <a:pPr marL="285750" lvl="0" indent="-285750">
              <a:spcBef>
                <a:spcPts val="600"/>
              </a:spcBef>
              <a:buSzPts val="1400"/>
              <a:buFont typeface="Arial" panose="020B0604020202020204" pitchFamily="34" charset="0"/>
              <a:buChar char="×"/>
            </a:pPr>
            <a:r>
              <a:rPr lang="fr-FR" sz="1600" dirty="0"/>
              <a:t>…</a:t>
            </a:r>
          </a:p>
        </p:txBody>
      </p:sp>
      <p:sp>
        <p:nvSpPr>
          <p:cNvPr id="9" name="Rectangle 8">
            <a:extLst>
              <a:ext uri="{FF2B5EF4-FFF2-40B4-BE49-F238E27FC236}">
                <a16:creationId xmlns:a16="http://schemas.microsoft.com/office/drawing/2014/main" id="{888DD29B-A2B1-4B2D-AD42-F3D3E7F1A051}"/>
              </a:ext>
            </a:extLst>
          </p:cNvPr>
          <p:cNvSpPr/>
          <p:nvPr/>
        </p:nvSpPr>
        <p:spPr>
          <a:xfrm>
            <a:off x="3837205" y="3971323"/>
            <a:ext cx="8724909" cy="1000274"/>
          </a:xfrm>
          <a:prstGeom prst="rect">
            <a:avLst/>
          </a:prstGeom>
        </p:spPr>
        <p:txBody>
          <a:bodyPr wrap="square">
            <a:spAutoFit/>
          </a:bodyPr>
          <a:lstStyle/>
          <a:p>
            <a:pPr lvl="0">
              <a:spcBef>
                <a:spcPts val="600"/>
              </a:spcBef>
              <a:buSzPts val="1400"/>
            </a:pPr>
            <a:r>
              <a:rPr lang="fr-FR" sz="1800" dirty="0"/>
              <a:t>Le choix du site doit être fait avec, et par les élèves !</a:t>
            </a:r>
          </a:p>
          <a:p>
            <a:pPr lvl="0">
              <a:spcBef>
                <a:spcPts val="600"/>
              </a:spcBef>
              <a:buSzPts val="1400"/>
            </a:pPr>
            <a:r>
              <a:rPr lang="fr-FR" sz="1800" dirty="0"/>
              <a:t>Lors de l’inscription, les enseignants doivent identifier des pistes de sites à proposer (2 au minimum).</a:t>
            </a:r>
            <a:endParaRPr lang="fr-FR" sz="1800" i="1" dirty="0"/>
          </a:p>
        </p:txBody>
      </p:sp>
      <p:pic>
        <p:nvPicPr>
          <p:cNvPr id="5" name="Image 4">
            <a:extLst>
              <a:ext uri="{FF2B5EF4-FFF2-40B4-BE49-F238E27FC236}">
                <a16:creationId xmlns:a16="http://schemas.microsoft.com/office/drawing/2014/main" id="{A899A584-4627-4C8D-A1BA-CBDB2D9CC04F}"/>
              </a:ext>
            </a:extLst>
          </p:cNvPr>
          <p:cNvPicPr>
            <a:picLocks noChangeAspect="1"/>
          </p:cNvPicPr>
          <p:nvPr/>
        </p:nvPicPr>
        <p:blipFill rotWithShape="1">
          <a:blip r:embed="rId3"/>
          <a:srcRect l="4695" t="9266" r="5477" b="7635"/>
          <a:stretch/>
        </p:blipFill>
        <p:spPr>
          <a:xfrm>
            <a:off x="304800" y="3508074"/>
            <a:ext cx="3124200" cy="1926772"/>
          </a:xfrm>
          <a:prstGeom prst="rect">
            <a:avLst/>
          </a:prstGeom>
        </p:spPr>
      </p:pic>
      <p:sp>
        <p:nvSpPr>
          <p:cNvPr id="13" name="Rectangle 12">
            <a:extLst>
              <a:ext uri="{FF2B5EF4-FFF2-40B4-BE49-F238E27FC236}">
                <a16:creationId xmlns:a16="http://schemas.microsoft.com/office/drawing/2014/main" id="{9D36A90C-DA5C-4955-92CE-3F433C4A06BA}"/>
              </a:ext>
            </a:extLst>
          </p:cNvPr>
          <p:cNvSpPr/>
          <p:nvPr/>
        </p:nvSpPr>
        <p:spPr>
          <a:xfrm>
            <a:off x="1730064" y="5785937"/>
            <a:ext cx="9982821" cy="923330"/>
          </a:xfrm>
          <a:prstGeom prst="rect">
            <a:avLst/>
          </a:prstGeom>
        </p:spPr>
        <p:txBody>
          <a:bodyPr wrap="square">
            <a:spAutoFit/>
          </a:bodyPr>
          <a:lstStyle/>
          <a:p>
            <a:pPr lvl="0" algn="ctr">
              <a:spcBef>
                <a:spcPts val="600"/>
              </a:spcBef>
              <a:buSzPts val="1400"/>
            </a:pPr>
            <a:r>
              <a:rPr lang="fr-FR" sz="1800" dirty="0"/>
              <a:t>Il est fortement conseillé </a:t>
            </a:r>
            <a:r>
              <a:rPr lang="fr-FR" sz="1800" b="1" dirty="0">
                <a:solidFill>
                  <a:srgbClr val="B89353"/>
                </a:solidFill>
              </a:rPr>
              <a:t>d’associer la commune / le propriétaire du site </a:t>
            </a:r>
            <a:r>
              <a:rPr lang="fr-FR" sz="1800" dirty="0"/>
              <a:t>dès le début pour qu’ils participent aux discussions avec les élèves, pour savoir ce qu’il sera possible d’y faire, en termes d’actions de préservation / développement de la biodiversité.</a:t>
            </a:r>
          </a:p>
        </p:txBody>
      </p:sp>
    </p:spTree>
    <p:extLst>
      <p:ext uri="{BB962C8B-B14F-4D97-AF65-F5344CB8AC3E}">
        <p14:creationId xmlns:p14="http://schemas.microsoft.com/office/powerpoint/2010/main" val="145812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5" name="Rectangle à coins arrondis 12">
            <a:extLst>
              <a:ext uri="{FF2B5EF4-FFF2-40B4-BE49-F238E27FC236}">
                <a16:creationId xmlns:a16="http://schemas.microsoft.com/office/drawing/2014/main" id="{E3527424-CFFB-4057-98D5-FFDCB49497CA}"/>
              </a:ext>
            </a:extLst>
          </p:cNvPr>
          <p:cNvSpPr/>
          <p:nvPr/>
        </p:nvSpPr>
        <p:spPr>
          <a:xfrm>
            <a:off x="1687563" y="531296"/>
            <a:ext cx="9718723" cy="6269821"/>
          </a:xfrm>
          <a:prstGeom prst="roundRect">
            <a:avLst/>
          </a:prstGeom>
          <a:solidFill>
            <a:srgbClr val="BAFBB7"/>
          </a:solidFill>
          <a:ln w="571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540">
              <a:latin typeface="Calibri" panose="020F0502020204030204" pitchFamily="34" charset="0"/>
              <a:cs typeface="Calibri" panose="020F0502020204030204" pitchFamily="34" charset="0"/>
            </a:endParaRPr>
          </a:p>
        </p:txBody>
      </p:sp>
      <p:sp>
        <p:nvSpPr>
          <p:cNvPr id="6" name="Rectangle à coins arrondis 15">
            <a:extLst>
              <a:ext uri="{FF2B5EF4-FFF2-40B4-BE49-F238E27FC236}">
                <a16:creationId xmlns:a16="http://schemas.microsoft.com/office/drawing/2014/main" id="{31C8AEC6-1214-418C-B45B-FF8ABAE4596C}"/>
              </a:ext>
            </a:extLst>
          </p:cNvPr>
          <p:cNvSpPr/>
          <p:nvPr/>
        </p:nvSpPr>
        <p:spPr>
          <a:xfrm>
            <a:off x="2993776" y="1339073"/>
            <a:ext cx="7277308" cy="5224851"/>
          </a:xfrm>
          <a:prstGeom prst="roundRect">
            <a:avLst/>
          </a:prstGeom>
          <a:solidFill>
            <a:schemeClr val="accent1">
              <a:lumMod val="20000"/>
              <a:lumOff val="80000"/>
            </a:schemeClr>
          </a:solidFill>
          <a:ln w="1270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540">
              <a:latin typeface="Calibri" panose="020F0502020204030204" pitchFamily="34" charset="0"/>
              <a:cs typeface="Calibri" panose="020F0502020204030204" pitchFamily="34" charset="0"/>
            </a:endParaRPr>
          </a:p>
        </p:txBody>
      </p:sp>
      <p:pic>
        <p:nvPicPr>
          <p:cNvPr id="7" name="Image 6">
            <a:extLst>
              <a:ext uri="{FF2B5EF4-FFF2-40B4-BE49-F238E27FC236}">
                <a16:creationId xmlns:a16="http://schemas.microsoft.com/office/drawing/2014/main" id="{EBEF1DCF-532D-411D-B8DF-CFBF1C901D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42814" y="5649904"/>
            <a:ext cx="870114" cy="848711"/>
          </a:xfrm>
          <a:prstGeom prst="rect">
            <a:avLst/>
          </a:prstGeom>
        </p:spPr>
      </p:pic>
      <p:pic>
        <p:nvPicPr>
          <p:cNvPr id="8" name="Image 7">
            <a:extLst>
              <a:ext uri="{FF2B5EF4-FFF2-40B4-BE49-F238E27FC236}">
                <a16:creationId xmlns:a16="http://schemas.microsoft.com/office/drawing/2014/main" id="{0212863C-29E7-416F-B6EC-FDF973E456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638857" y="5769303"/>
            <a:ext cx="687489" cy="588114"/>
          </a:xfrm>
          <a:prstGeom prst="rect">
            <a:avLst/>
          </a:prstGeom>
        </p:spPr>
      </p:pic>
      <p:pic>
        <p:nvPicPr>
          <p:cNvPr id="9" name="Picture 2" descr="Aucune description disponible.">
            <a:extLst>
              <a:ext uri="{FF2B5EF4-FFF2-40B4-BE49-F238E27FC236}">
                <a16:creationId xmlns:a16="http://schemas.microsoft.com/office/drawing/2014/main" id="{41CBC2AA-A534-47FF-8C9B-D04C61A783E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658396" y="5649905"/>
            <a:ext cx="735822" cy="7177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Ouvrir la photo">
            <a:extLst>
              <a:ext uri="{FF2B5EF4-FFF2-40B4-BE49-F238E27FC236}">
                <a16:creationId xmlns:a16="http://schemas.microsoft.com/office/drawing/2014/main" id="{B075CC3C-639B-4404-90EF-934DB2A4A7A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85553" y="574588"/>
            <a:ext cx="660867" cy="6608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Ouvrir la photo">
            <a:extLst>
              <a:ext uri="{FF2B5EF4-FFF2-40B4-BE49-F238E27FC236}">
                <a16:creationId xmlns:a16="http://schemas.microsoft.com/office/drawing/2014/main" id="{B940915E-E1D1-4A70-B15D-01A1E506CB3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59367" y="555346"/>
            <a:ext cx="683560" cy="6835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Ouvrir la photo">
            <a:extLst>
              <a:ext uri="{FF2B5EF4-FFF2-40B4-BE49-F238E27FC236}">
                <a16:creationId xmlns:a16="http://schemas.microsoft.com/office/drawing/2014/main" id="{7AE38F62-1289-4291-8A2F-1CCF91724A1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319208" y="555347"/>
            <a:ext cx="704343" cy="704343"/>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9BD130E2-BAF1-430C-9C0A-A78994BF9A89}"/>
              </a:ext>
            </a:extLst>
          </p:cNvPr>
          <p:cNvSpPr txBox="1"/>
          <p:nvPr/>
        </p:nvSpPr>
        <p:spPr>
          <a:xfrm>
            <a:off x="3381325" y="5159882"/>
            <a:ext cx="6730289" cy="538930"/>
          </a:xfrm>
          <a:prstGeom prst="rect">
            <a:avLst/>
          </a:prstGeom>
          <a:noFill/>
        </p:spPr>
        <p:txBody>
          <a:bodyPr wrap="square" rtlCol="0">
            <a:spAutoFit/>
          </a:bodyPr>
          <a:lstStyle/>
          <a:p>
            <a:pPr algn="ctr"/>
            <a:r>
              <a:rPr lang="fr-FR" sz="2902" b="1" i="1" dirty="0">
                <a:solidFill>
                  <a:srgbClr val="1010C6"/>
                </a:solidFill>
                <a:latin typeface="Calibri" panose="020F0502020204030204" pitchFamily="34" charset="0"/>
                <a:cs typeface="Calibri" panose="020F0502020204030204" pitchFamily="34" charset="0"/>
              </a:rPr>
              <a:t>Une Aire éducative et ses caractéristiques </a:t>
            </a:r>
          </a:p>
        </p:txBody>
      </p:sp>
      <p:sp>
        <p:nvSpPr>
          <p:cNvPr id="15" name="ZoneTexte 14">
            <a:extLst>
              <a:ext uri="{FF2B5EF4-FFF2-40B4-BE49-F238E27FC236}">
                <a16:creationId xmlns:a16="http://schemas.microsoft.com/office/drawing/2014/main" id="{55DBD1DD-80B6-4928-AE29-37B112751847}"/>
              </a:ext>
            </a:extLst>
          </p:cNvPr>
          <p:cNvSpPr txBox="1"/>
          <p:nvPr/>
        </p:nvSpPr>
        <p:spPr>
          <a:xfrm>
            <a:off x="3655546" y="1222900"/>
            <a:ext cx="1815116" cy="762388"/>
          </a:xfrm>
          <a:prstGeom prst="rect">
            <a:avLst/>
          </a:prstGeom>
          <a:solidFill>
            <a:schemeClr val="bg1"/>
          </a:solidFill>
          <a:ln w="57150">
            <a:solidFill>
              <a:srgbClr val="002060"/>
            </a:solidFill>
          </a:ln>
        </p:spPr>
        <p:txBody>
          <a:bodyPr wrap="square" rtlCol="0">
            <a:spAutoFit/>
          </a:bodyPr>
          <a:lstStyle/>
          <a:p>
            <a:pPr algn="ctr"/>
            <a:r>
              <a:rPr lang="fr-FR" sz="2177" i="1" dirty="0">
                <a:solidFill>
                  <a:srgbClr val="000000"/>
                </a:solidFill>
                <a:latin typeface="Calibri" panose="020F0502020204030204" pitchFamily="34" charset="0"/>
                <a:cs typeface="Calibri" panose="020F0502020204030204" pitchFamily="34" charset="0"/>
              </a:rPr>
              <a:t>Conseillère pédagogique</a:t>
            </a:r>
          </a:p>
        </p:txBody>
      </p:sp>
      <p:sp>
        <p:nvSpPr>
          <p:cNvPr id="16" name="ZoneTexte 15">
            <a:extLst>
              <a:ext uri="{FF2B5EF4-FFF2-40B4-BE49-F238E27FC236}">
                <a16:creationId xmlns:a16="http://schemas.microsoft.com/office/drawing/2014/main" id="{E4C6CB5F-BC55-4CAB-B978-B58FDEAA71FE}"/>
              </a:ext>
            </a:extLst>
          </p:cNvPr>
          <p:cNvSpPr txBox="1"/>
          <p:nvPr/>
        </p:nvSpPr>
        <p:spPr>
          <a:xfrm>
            <a:off x="5789608" y="1164333"/>
            <a:ext cx="2111735" cy="762388"/>
          </a:xfrm>
          <a:prstGeom prst="rect">
            <a:avLst/>
          </a:prstGeom>
          <a:solidFill>
            <a:schemeClr val="bg1"/>
          </a:solidFill>
          <a:ln w="57150">
            <a:solidFill>
              <a:srgbClr val="002060"/>
            </a:solidFill>
          </a:ln>
        </p:spPr>
        <p:txBody>
          <a:bodyPr wrap="square" rtlCol="0">
            <a:spAutoFit/>
          </a:bodyPr>
          <a:lstStyle/>
          <a:p>
            <a:pPr algn="ctr"/>
            <a:r>
              <a:rPr lang="fr-FR" sz="2177" i="1" dirty="0">
                <a:solidFill>
                  <a:srgbClr val="000000"/>
                </a:solidFill>
                <a:latin typeface="Calibri" panose="020F0502020204030204" pitchFamily="34" charset="0"/>
                <a:cs typeface="Calibri" panose="020F0502020204030204" pitchFamily="34" charset="0"/>
              </a:rPr>
              <a:t>Propriétaire terrien</a:t>
            </a:r>
          </a:p>
        </p:txBody>
      </p:sp>
      <p:sp>
        <p:nvSpPr>
          <p:cNvPr id="17" name="ZoneTexte 16">
            <a:extLst>
              <a:ext uri="{FF2B5EF4-FFF2-40B4-BE49-F238E27FC236}">
                <a16:creationId xmlns:a16="http://schemas.microsoft.com/office/drawing/2014/main" id="{400FB4B4-F23C-4D78-8934-E23ABC492024}"/>
              </a:ext>
            </a:extLst>
          </p:cNvPr>
          <p:cNvSpPr txBox="1"/>
          <p:nvPr/>
        </p:nvSpPr>
        <p:spPr>
          <a:xfrm>
            <a:off x="8216529" y="1257873"/>
            <a:ext cx="1118939" cy="427361"/>
          </a:xfrm>
          <a:prstGeom prst="rect">
            <a:avLst/>
          </a:prstGeom>
          <a:solidFill>
            <a:schemeClr val="bg1"/>
          </a:solidFill>
          <a:ln w="57150">
            <a:solidFill>
              <a:srgbClr val="002060"/>
            </a:solidFill>
          </a:ln>
        </p:spPr>
        <p:txBody>
          <a:bodyPr wrap="square" rtlCol="0">
            <a:spAutoFit/>
          </a:bodyPr>
          <a:lstStyle/>
          <a:p>
            <a:pPr algn="ctr"/>
            <a:r>
              <a:rPr lang="fr-FR" sz="2177" i="1" dirty="0">
                <a:solidFill>
                  <a:srgbClr val="000000"/>
                </a:solidFill>
                <a:latin typeface="Calibri" panose="020F0502020204030204" pitchFamily="34" charset="0"/>
                <a:cs typeface="Calibri" panose="020F0502020204030204" pitchFamily="34" charset="0"/>
              </a:rPr>
              <a:t>Maire</a:t>
            </a:r>
          </a:p>
        </p:txBody>
      </p:sp>
      <p:sp>
        <p:nvSpPr>
          <p:cNvPr id="18" name="ZoneTexte 17">
            <a:extLst>
              <a:ext uri="{FF2B5EF4-FFF2-40B4-BE49-F238E27FC236}">
                <a16:creationId xmlns:a16="http://schemas.microsoft.com/office/drawing/2014/main" id="{A265EC28-BED5-4F5A-83E2-7190505A4CC6}"/>
              </a:ext>
            </a:extLst>
          </p:cNvPr>
          <p:cNvSpPr txBox="1"/>
          <p:nvPr/>
        </p:nvSpPr>
        <p:spPr>
          <a:xfrm>
            <a:off x="9942410" y="2504396"/>
            <a:ext cx="1280282" cy="427361"/>
          </a:xfrm>
          <a:prstGeom prst="rect">
            <a:avLst/>
          </a:prstGeom>
          <a:solidFill>
            <a:schemeClr val="bg1"/>
          </a:solidFill>
          <a:ln w="12700">
            <a:solidFill>
              <a:srgbClr val="002060"/>
            </a:solidFill>
          </a:ln>
        </p:spPr>
        <p:txBody>
          <a:bodyPr wrap="square" rtlCol="0">
            <a:spAutoFit/>
          </a:bodyPr>
          <a:lstStyle/>
          <a:p>
            <a:pPr algn="ctr"/>
            <a:r>
              <a:rPr lang="fr-FR" sz="2177" dirty="0">
                <a:solidFill>
                  <a:srgbClr val="000000"/>
                </a:solidFill>
                <a:latin typeface="Calibri" panose="020F0502020204030204" pitchFamily="34" charset="0"/>
                <a:cs typeface="Calibri" panose="020F0502020204030204" pitchFamily="34" charset="0"/>
              </a:rPr>
              <a:t>Pêcheur</a:t>
            </a:r>
          </a:p>
        </p:txBody>
      </p:sp>
      <p:sp>
        <p:nvSpPr>
          <p:cNvPr id="19" name="ZoneTexte 18">
            <a:extLst>
              <a:ext uri="{FF2B5EF4-FFF2-40B4-BE49-F238E27FC236}">
                <a16:creationId xmlns:a16="http://schemas.microsoft.com/office/drawing/2014/main" id="{6E335D9D-EB51-40C2-891F-BBC00093C315}"/>
              </a:ext>
            </a:extLst>
          </p:cNvPr>
          <p:cNvSpPr txBox="1"/>
          <p:nvPr/>
        </p:nvSpPr>
        <p:spPr>
          <a:xfrm>
            <a:off x="9685387" y="4773676"/>
            <a:ext cx="1602839" cy="427361"/>
          </a:xfrm>
          <a:prstGeom prst="rect">
            <a:avLst/>
          </a:prstGeom>
          <a:solidFill>
            <a:schemeClr val="bg1"/>
          </a:solidFill>
          <a:ln w="12700">
            <a:solidFill>
              <a:srgbClr val="002060"/>
            </a:solidFill>
          </a:ln>
        </p:spPr>
        <p:txBody>
          <a:bodyPr wrap="square" rtlCol="0">
            <a:spAutoFit/>
          </a:bodyPr>
          <a:lstStyle/>
          <a:p>
            <a:pPr algn="ctr"/>
            <a:r>
              <a:rPr lang="fr-FR" sz="2177" dirty="0">
                <a:solidFill>
                  <a:srgbClr val="000000"/>
                </a:solidFill>
                <a:latin typeface="Calibri" panose="020F0502020204030204" pitchFamily="34" charset="0"/>
                <a:cs typeface="Calibri" panose="020F0502020204030204" pitchFamily="34" charset="0"/>
              </a:rPr>
              <a:t>Scientifique</a:t>
            </a:r>
          </a:p>
        </p:txBody>
      </p:sp>
      <p:sp>
        <p:nvSpPr>
          <p:cNvPr id="20" name="ZoneTexte 19">
            <a:extLst>
              <a:ext uri="{FF2B5EF4-FFF2-40B4-BE49-F238E27FC236}">
                <a16:creationId xmlns:a16="http://schemas.microsoft.com/office/drawing/2014/main" id="{C9D878D6-014B-4C51-85A3-2308AAB64D5B}"/>
              </a:ext>
            </a:extLst>
          </p:cNvPr>
          <p:cNvSpPr txBox="1"/>
          <p:nvPr/>
        </p:nvSpPr>
        <p:spPr>
          <a:xfrm>
            <a:off x="1948806" y="2594460"/>
            <a:ext cx="1733887" cy="427361"/>
          </a:xfrm>
          <a:prstGeom prst="rect">
            <a:avLst/>
          </a:prstGeom>
          <a:solidFill>
            <a:schemeClr val="bg1"/>
          </a:solidFill>
          <a:ln w="12700">
            <a:solidFill>
              <a:srgbClr val="002060"/>
            </a:solidFill>
          </a:ln>
        </p:spPr>
        <p:txBody>
          <a:bodyPr wrap="square" rtlCol="0">
            <a:spAutoFit/>
          </a:bodyPr>
          <a:lstStyle/>
          <a:p>
            <a:pPr algn="ctr"/>
            <a:r>
              <a:rPr lang="fr-FR" sz="2177" dirty="0">
                <a:solidFill>
                  <a:srgbClr val="000000"/>
                </a:solidFill>
                <a:latin typeface="Calibri" panose="020F0502020204030204" pitchFamily="34" charset="0"/>
                <a:cs typeface="Calibri" panose="020F0502020204030204" pitchFamily="34" charset="0"/>
              </a:rPr>
              <a:t>Restauratrice</a:t>
            </a:r>
          </a:p>
        </p:txBody>
      </p:sp>
      <p:sp>
        <p:nvSpPr>
          <p:cNvPr id="21" name="ZoneTexte 20">
            <a:extLst>
              <a:ext uri="{FF2B5EF4-FFF2-40B4-BE49-F238E27FC236}">
                <a16:creationId xmlns:a16="http://schemas.microsoft.com/office/drawing/2014/main" id="{3259AF1B-404B-44B3-97C1-E8D87105111F}"/>
              </a:ext>
            </a:extLst>
          </p:cNvPr>
          <p:cNvSpPr txBox="1"/>
          <p:nvPr/>
        </p:nvSpPr>
        <p:spPr>
          <a:xfrm>
            <a:off x="1769089" y="5453645"/>
            <a:ext cx="1640308" cy="427361"/>
          </a:xfrm>
          <a:prstGeom prst="rect">
            <a:avLst/>
          </a:prstGeom>
          <a:solidFill>
            <a:schemeClr val="bg1"/>
          </a:solidFill>
          <a:ln w="12700">
            <a:solidFill>
              <a:srgbClr val="002060"/>
            </a:solidFill>
          </a:ln>
        </p:spPr>
        <p:txBody>
          <a:bodyPr wrap="square" rtlCol="0">
            <a:spAutoFit/>
          </a:bodyPr>
          <a:lstStyle/>
          <a:p>
            <a:pPr algn="ctr"/>
            <a:r>
              <a:rPr lang="fr-FR" sz="2177" dirty="0">
                <a:solidFill>
                  <a:srgbClr val="000000"/>
                </a:solidFill>
                <a:latin typeface="Calibri" panose="020F0502020204030204" pitchFamily="34" charset="0"/>
                <a:cs typeface="Calibri" panose="020F0502020204030204" pitchFamily="34" charset="0"/>
              </a:rPr>
              <a:t>Agriculteur</a:t>
            </a:r>
          </a:p>
        </p:txBody>
      </p:sp>
      <p:sp>
        <p:nvSpPr>
          <p:cNvPr id="22" name="ZoneTexte 21">
            <a:extLst>
              <a:ext uri="{FF2B5EF4-FFF2-40B4-BE49-F238E27FC236}">
                <a16:creationId xmlns:a16="http://schemas.microsoft.com/office/drawing/2014/main" id="{A632CE01-FCA1-43BE-AE42-5245B03A7D9E}"/>
              </a:ext>
            </a:extLst>
          </p:cNvPr>
          <p:cNvSpPr txBox="1"/>
          <p:nvPr/>
        </p:nvSpPr>
        <p:spPr>
          <a:xfrm>
            <a:off x="2128907" y="709932"/>
            <a:ext cx="4479003" cy="538930"/>
          </a:xfrm>
          <a:prstGeom prst="rect">
            <a:avLst/>
          </a:prstGeom>
          <a:noFill/>
        </p:spPr>
        <p:txBody>
          <a:bodyPr wrap="square" rtlCol="0">
            <a:spAutoFit/>
          </a:bodyPr>
          <a:lstStyle/>
          <a:p>
            <a:r>
              <a:rPr lang="fr-FR" sz="2902" b="1" i="1" dirty="0">
                <a:solidFill>
                  <a:srgbClr val="00B050"/>
                </a:solidFill>
                <a:latin typeface="Calibri" panose="020F0502020204030204" pitchFamily="34" charset="0"/>
                <a:cs typeface="Calibri" panose="020F0502020204030204" pitchFamily="34" charset="0"/>
              </a:rPr>
              <a:t>Territoire</a:t>
            </a:r>
          </a:p>
        </p:txBody>
      </p:sp>
      <p:sp>
        <p:nvSpPr>
          <p:cNvPr id="23" name="ZoneTexte 22">
            <a:extLst>
              <a:ext uri="{FF2B5EF4-FFF2-40B4-BE49-F238E27FC236}">
                <a16:creationId xmlns:a16="http://schemas.microsoft.com/office/drawing/2014/main" id="{923F90DA-4A8A-45CD-9162-74F7268DE5CD}"/>
              </a:ext>
            </a:extLst>
          </p:cNvPr>
          <p:cNvSpPr txBox="1"/>
          <p:nvPr/>
        </p:nvSpPr>
        <p:spPr>
          <a:xfrm>
            <a:off x="10112635" y="5563064"/>
            <a:ext cx="585762" cy="650627"/>
          </a:xfrm>
          <a:prstGeom prst="rect">
            <a:avLst/>
          </a:prstGeom>
          <a:solidFill>
            <a:schemeClr val="bg1"/>
          </a:solidFill>
          <a:ln>
            <a:solidFill>
              <a:srgbClr val="002060"/>
            </a:solidFill>
          </a:ln>
        </p:spPr>
        <p:txBody>
          <a:bodyPr wrap="square" rtlCol="0">
            <a:spAutoFit/>
          </a:bodyPr>
          <a:lstStyle/>
          <a:p>
            <a:pPr algn="ctr"/>
            <a:r>
              <a:rPr lang="fr-FR" sz="3628" dirty="0">
                <a:solidFill>
                  <a:srgbClr val="000000"/>
                </a:solidFill>
                <a:latin typeface="Calibri" panose="020F0502020204030204" pitchFamily="34" charset="0"/>
                <a:cs typeface="Calibri" panose="020F0502020204030204" pitchFamily="34" charset="0"/>
              </a:rPr>
              <a:t>…</a:t>
            </a:r>
          </a:p>
        </p:txBody>
      </p:sp>
      <p:pic>
        <p:nvPicPr>
          <p:cNvPr id="24" name="Image 23">
            <a:extLst>
              <a:ext uri="{FF2B5EF4-FFF2-40B4-BE49-F238E27FC236}">
                <a16:creationId xmlns:a16="http://schemas.microsoft.com/office/drawing/2014/main" id="{7797FD35-6244-48B3-8E9A-7B2562D1CFB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85767" y="5715215"/>
            <a:ext cx="650648" cy="650648"/>
          </a:xfrm>
          <a:prstGeom prst="rect">
            <a:avLst/>
          </a:prstGeom>
        </p:spPr>
      </p:pic>
      <p:sp>
        <p:nvSpPr>
          <p:cNvPr id="25" name="ZoneTexte 24">
            <a:extLst>
              <a:ext uri="{FF2B5EF4-FFF2-40B4-BE49-F238E27FC236}">
                <a16:creationId xmlns:a16="http://schemas.microsoft.com/office/drawing/2014/main" id="{3522A5F1-D2E7-412C-9098-F97EE6A4173E}"/>
              </a:ext>
            </a:extLst>
          </p:cNvPr>
          <p:cNvSpPr txBox="1"/>
          <p:nvPr/>
        </p:nvSpPr>
        <p:spPr>
          <a:xfrm>
            <a:off x="10041020" y="3696015"/>
            <a:ext cx="1280282" cy="427361"/>
          </a:xfrm>
          <a:prstGeom prst="rect">
            <a:avLst/>
          </a:prstGeom>
          <a:solidFill>
            <a:schemeClr val="bg1"/>
          </a:solidFill>
          <a:ln w="12700">
            <a:solidFill>
              <a:srgbClr val="002060"/>
            </a:solidFill>
          </a:ln>
        </p:spPr>
        <p:txBody>
          <a:bodyPr wrap="square" rtlCol="0">
            <a:spAutoFit/>
          </a:bodyPr>
          <a:lstStyle/>
          <a:p>
            <a:pPr algn="ctr"/>
            <a:r>
              <a:rPr lang="fr-FR" sz="2177" dirty="0">
                <a:solidFill>
                  <a:srgbClr val="000000"/>
                </a:solidFill>
                <a:latin typeface="Calibri" panose="020F0502020204030204" pitchFamily="34" charset="0"/>
                <a:cs typeface="Calibri" panose="020F0502020204030204" pitchFamily="34" charset="0"/>
              </a:rPr>
              <a:t>Sportif</a:t>
            </a:r>
          </a:p>
        </p:txBody>
      </p:sp>
      <p:sp>
        <p:nvSpPr>
          <p:cNvPr id="26" name="ZoneTexte 25">
            <a:extLst>
              <a:ext uri="{FF2B5EF4-FFF2-40B4-BE49-F238E27FC236}">
                <a16:creationId xmlns:a16="http://schemas.microsoft.com/office/drawing/2014/main" id="{078208B2-5F2D-4ABA-A724-B91799E72F00}"/>
              </a:ext>
            </a:extLst>
          </p:cNvPr>
          <p:cNvSpPr txBox="1"/>
          <p:nvPr/>
        </p:nvSpPr>
        <p:spPr>
          <a:xfrm>
            <a:off x="1815166" y="3887984"/>
            <a:ext cx="1763506" cy="762388"/>
          </a:xfrm>
          <a:prstGeom prst="rect">
            <a:avLst/>
          </a:prstGeom>
          <a:solidFill>
            <a:schemeClr val="bg1"/>
          </a:solidFill>
          <a:ln w="12700">
            <a:solidFill>
              <a:srgbClr val="002060"/>
            </a:solidFill>
          </a:ln>
        </p:spPr>
        <p:txBody>
          <a:bodyPr wrap="square" rtlCol="0">
            <a:spAutoFit/>
          </a:bodyPr>
          <a:lstStyle/>
          <a:p>
            <a:pPr algn="ctr"/>
            <a:r>
              <a:rPr lang="fr-FR" sz="2177" dirty="0">
                <a:solidFill>
                  <a:srgbClr val="000000"/>
                </a:solidFill>
                <a:latin typeface="Calibri" panose="020F0502020204030204" pitchFamily="34" charset="0"/>
                <a:cs typeface="Calibri" panose="020F0502020204030204" pitchFamily="34" charset="0"/>
              </a:rPr>
              <a:t>Gestionnaire aire protégée</a:t>
            </a:r>
          </a:p>
        </p:txBody>
      </p:sp>
      <p:grpSp>
        <p:nvGrpSpPr>
          <p:cNvPr id="27" name="Groupe 26">
            <a:extLst>
              <a:ext uri="{FF2B5EF4-FFF2-40B4-BE49-F238E27FC236}">
                <a16:creationId xmlns:a16="http://schemas.microsoft.com/office/drawing/2014/main" id="{FEA36C2F-8978-4C8F-B806-8FFF37169D05}"/>
              </a:ext>
            </a:extLst>
          </p:cNvPr>
          <p:cNvGrpSpPr/>
          <p:nvPr/>
        </p:nvGrpSpPr>
        <p:grpSpPr>
          <a:xfrm>
            <a:off x="4953095" y="2453354"/>
            <a:ext cx="3440927" cy="1616989"/>
            <a:chOff x="3122366" y="2144051"/>
            <a:chExt cx="3793781" cy="1782805"/>
          </a:xfrm>
        </p:grpSpPr>
        <p:sp>
          <p:nvSpPr>
            <p:cNvPr id="28" name="Ellipse 27">
              <a:extLst>
                <a:ext uri="{FF2B5EF4-FFF2-40B4-BE49-F238E27FC236}">
                  <a16:creationId xmlns:a16="http://schemas.microsoft.com/office/drawing/2014/main" id="{00185B45-5E3B-4DFC-A457-2138354BDEA6}"/>
                </a:ext>
              </a:extLst>
            </p:cNvPr>
            <p:cNvSpPr/>
            <p:nvPr/>
          </p:nvSpPr>
          <p:spPr>
            <a:xfrm>
              <a:off x="3122366" y="2144483"/>
              <a:ext cx="3793781" cy="1782373"/>
            </a:xfrm>
            <a:prstGeom prst="ellipse">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a:p>
          </p:txBody>
        </p:sp>
        <p:grpSp>
          <p:nvGrpSpPr>
            <p:cNvPr id="29" name="Groupe 28">
              <a:extLst>
                <a:ext uri="{FF2B5EF4-FFF2-40B4-BE49-F238E27FC236}">
                  <a16:creationId xmlns:a16="http://schemas.microsoft.com/office/drawing/2014/main" id="{BB63EB3E-29ED-4AC4-AE12-939612248A53}"/>
                </a:ext>
              </a:extLst>
            </p:cNvPr>
            <p:cNvGrpSpPr/>
            <p:nvPr/>
          </p:nvGrpSpPr>
          <p:grpSpPr>
            <a:xfrm>
              <a:off x="5996899" y="2144051"/>
              <a:ext cx="809759" cy="774695"/>
              <a:chOff x="6406736" y="1068269"/>
              <a:chExt cx="877545" cy="877547"/>
            </a:xfrm>
          </p:grpSpPr>
          <p:pic>
            <p:nvPicPr>
              <p:cNvPr id="32" name="Image 31">
                <a:extLst>
                  <a:ext uri="{FF2B5EF4-FFF2-40B4-BE49-F238E27FC236}">
                    <a16:creationId xmlns:a16="http://schemas.microsoft.com/office/drawing/2014/main" id="{61ECBF5F-44DA-42E0-B27F-A1FFE4E7585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406736" y="1068269"/>
                <a:ext cx="877545" cy="877547"/>
              </a:xfrm>
              <a:prstGeom prst="rect">
                <a:avLst/>
              </a:prstGeom>
            </p:spPr>
          </p:pic>
          <p:sp>
            <p:nvSpPr>
              <p:cNvPr id="33" name="ZoneTexte 32">
                <a:extLst>
                  <a:ext uri="{FF2B5EF4-FFF2-40B4-BE49-F238E27FC236}">
                    <a16:creationId xmlns:a16="http://schemas.microsoft.com/office/drawing/2014/main" id="{372687DA-6087-4CF0-BD19-83A22ADA0C48}"/>
                  </a:ext>
                </a:extLst>
              </p:cNvPr>
              <p:cNvSpPr txBox="1"/>
              <p:nvPr/>
            </p:nvSpPr>
            <p:spPr>
              <a:xfrm rot="5400000">
                <a:off x="6424627" y="1500672"/>
                <a:ext cx="433331" cy="293813"/>
              </a:xfrm>
              <a:prstGeom prst="rect">
                <a:avLst/>
              </a:prstGeom>
              <a:noFill/>
            </p:spPr>
            <p:txBody>
              <a:bodyPr wrap="square" rtlCol="0">
                <a:spAutoFit/>
              </a:bodyPr>
              <a:lstStyle/>
              <a:p>
                <a:r>
                  <a:rPr lang="fr-FR" sz="998" b="1" dirty="0">
                    <a:solidFill>
                      <a:srgbClr val="000000"/>
                    </a:solidFill>
                    <a:latin typeface="Calibri" panose="020F0502020204030204" pitchFamily="34" charset="0"/>
                    <a:cs typeface="Calibri" panose="020F0502020204030204" pitchFamily="34" charset="0"/>
                  </a:rPr>
                  <a:t>D</a:t>
                </a:r>
              </a:p>
            </p:txBody>
          </p:sp>
        </p:grpSp>
        <p:pic>
          <p:nvPicPr>
            <p:cNvPr id="30" name="Image 29">
              <a:extLst>
                <a:ext uri="{FF2B5EF4-FFF2-40B4-BE49-F238E27FC236}">
                  <a16:creationId xmlns:a16="http://schemas.microsoft.com/office/drawing/2014/main" id="{60EC7CFB-6051-4288-B905-535B3BACC40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80787" y="2270672"/>
              <a:ext cx="649692" cy="633711"/>
            </a:xfrm>
            <a:prstGeom prst="rect">
              <a:avLst/>
            </a:prstGeom>
          </p:spPr>
        </p:pic>
        <p:pic>
          <p:nvPicPr>
            <p:cNvPr id="31" name="Image 30">
              <a:extLst>
                <a:ext uri="{FF2B5EF4-FFF2-40B4-BE49-F238E27FC236}">
                  <a16:creationId xmlns:a16="http://schemas.microsoft.com/office/drawing/2014/main" id="{0017958C-BA48-4633-926A-53B450B0D3C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565421" y="2494707"/>
              <a:ext cx="1098931" cy="1155051"/>
            </a:xfrm>
            <a:prstGeom prst="rect">
              <a:avLst/>
            </a:prstGeom>
          </p:spPr>
        </p:pic>
      </p:grpSp>
      <p:sp>
        <p:nvSpPr>
          <p:cNvPr id="34" name="ZoneTexte 33">
            <a:extLst>
              <a:ext uri="{FF2B5EF4-FFF2-40B4-BE49-F238E27FC236}">
                <a16:creationId xmlns:a16="http://schemas.microsoft.com/office/drawing/2014/main" id="{F13ECBAF-F299-4C43-BBBB-02A913F5889A}"/>
              </a:ext>
            </a:extLst>
          </p:cNvPr>
          <p:cNvSpPr txBox="1"/>
          <p:nvPr/>
        </p:nvSpPr>
        <p:spPr>
          <a:xfrm>
            <a:off x="7369588" y="3107416"/>
            <a:ext cx="1371523" cy="315599"/>
          </a:xfrm>
          <a:prstGeom prst="rect">
            <a:avLst/>
          </a:prstGeom>
          <a:noFill/>
        </p:spPr>
        <p:txBody>
          <a:bodyPr wrap="square" rtlCol="0">
            <a:spAutoFit/>
          </a:bodyPr>
          <a:lstStyle/>
          <a:p>
            <a:r>
              <a:rPr lang="fr-FR" sz="1451" b="1" i="1" dirty="0">
                <a:solidFill>
                  <a:srgbClr val="000000"/>
                </a:solidFill>
                <a:latin typeface="Calibri" panose="020F0502020204030204" pitchFamily="34" charset="0"/>
                <a:cs typeface="Calibri" panose="020F0502020204030204" pitchFamily="34" charset="0"/>
              </a:rPr>
              <a:t>Référente</a:t>
            </a:r>
          </a:p>
        </p:txBody>
      </p:sp>
      <p:sp>
        <p:nvSpPr>
          <p:cNvPr id="35" name="ZoneTexte 34">
            <a:extLst>
              <a:ext uri="{FF2B5EF4-FFF2-40B4-BE49-F238E27FC236}">
                <a16:creationId xmlns:a16="http://schemas.microsoft.com/office/drawing/2014/main" id="{F02BE252-6EF9-486E-80FB-1659FE516BA5}"/>
              </a:ext>
            </a:extLst>
          </p:cNvPr>
          <p:cNvSpPr txBox="1"/>
          <p:nvPr/>
        </p:nvSpPr>
        <p:spPr>
          <a:xfrm>
            <a:off x="4953095" y="3090684"/>
            <a:ext cx="1371523" cy="315599"/>
          </a:xfrm>
          <a:prstGeom prst="rect">
            <a:avLst/>
          </a:prstGeom>
          <a:noFill/>
        </p:spPr>
        <p:txBody>
          <a:bodyPr wrap="square" rtlCol="0">
            <a:spAutoFit/>
          </a:bodyPr>
          <a:lstStyle/>
          <a:p>
            <a:r>
              <a:rPr lang="fr-FR" sz="1451" b="1" i="1" dirty="0">
                <a:solidFill>
                  <a:srgbClr val="000000"/>
                </a:solidFill>
                <a:latin typeface="Calibri" panose="020F0502020204030204" pitchFamily="34" charset="0"/>
                <a:cs typeface="Calibri" panose="020F0502020204030204" pitchFamily="34" charset="0"/>
              </a:rPr>
              <a:t>Professeur</a:t>
            </a:r>
          </a:p>
        </p:txBody>
      </p:sp>
      <p:sp>
        <p:nvSpPr>
          <p:cNvPr id="36" name="ZoneTexte 35">
            <a:extLst>
              <a:ext uri="{FF2B5EF4-FFF2-40B4-BE49-F238E27FC236}">
                <a16:creationId xmlns:a16="http://schemas.microsoft.com/office/drawing/2014/main" id="{614A8937-39EF-4BDE-BC36-B67CBF3E12A6}"/>
              </a:ext>
            </a:extLst>
          </p:cNvPr>
          <p:cNvSpPr txBox="1"/>
          <p:nvPr/>
        </p:nvSpPr>
        <p:spPr>
          <a:xfrm>
            <a:off x="6063375" y="3724179"/>
            <a:ext cx="1371523" cy="427361"/>
          </a:xfrm>
          <a:prstGeom prst="rect">
            <a:avLst/>
          </a:prstGeom>
          <a:noFill/>
        </p:spPr>
        <p:txBody>
          <a:bodyPr wrap="square" rtlCol="0">
            <a:spAutoFit/>
          </a:bodyPr>
          <a:lstStyle/>
          <a:p>
            <a:pPr algn="ctr"/>
            <a:r>
              <a:rPr lang="fr-FR" sz="2177" b="1" i="1" dirty="0">
                <a:solidFill>
                  <a:srgbClr val="000000"/>
                </a:solidFill>
                <a:latin typeface="Calibri" panose="020F0502020204030204" pitchFamily="34" charset="0"/>
                <a:cs typeface="Calibri" panose="020F0502020204030204" pitchFamily="34" charset="0"/>
              </a:rPr>
              <a:t>Elèves </a:t>
            </a:r>
          </a:p>
        </p:txBody>
      </p:sp>
    </p:spTree>
    <p:extLst>
      <p:ext uri="{BB962C8B-B14F-4D97-AF65-F5344CB8AC3E}">
        <p14:creationId xmlns:p14="http://schemas.microsoft.com/office/powerpoint/2010/main" val="15715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4"/>
          <p:cNvSpPr txBox="1">
            <a:spLocks noGrp="1"/>
          </p:cNvSpPr>
          <p:nvPr>
            <p:ph type="body" idx="1"/>
          </p:nvPr>
        </p:nvSpPr>
        <p:spPr>
          <a:xfrm>
            <a:off x="551921" y="1260351"/>
            <a:ext cx="12362242" cy="360040"/>
          </a:xfrm>
          <a:prstGeom prst="rect">
            <a:avLst/>
          </a:prstGeom>
          <a:noFill/>
          <a:ln>
            <a:noFill/>
          </a:ln>
        </p:spPr>
        <p:txBody>
          <a:bodyPr spcFirstLastPara="1" wrap="square" lIns="0" tIns="0" rIns="0" bIns="0" anchor="t" anchorCtr="0">
            <a:noAutofit/>
          </a:bodyPr>
          <a:lstStyle/>
          <a:p>
            <a:pPr marL="7934" lvl="0" indent="0" algn="l" rtl="0">
              <a:lnSpc>
                <a:spcPct val="100000"/>
              </a:lnSpc>
              <a:spcBef>
                <a:spcPts val="0"/>
              </a:spcBef>
              <a:spcAft>
                <a:spcPts val="0"/>
              </a:spcAft>
              <a:buClr>
                <a:srgbClr val="002060"/>
              </a:buClr>
              <a:buSzPts val="2400"/>
              <a:buNone/>
            </a:pPr>
            <a:r>
              <a:rPr lang="fr-FR" sz="2400"/>
              <a:t>Le </a:t>
            </a:r>
            <a:r>
              <a:rPr lang="fr-FR" sz="2400">
                <a:solidFill>
                  <a:srgbClr val="B89353"/>
                </a:solidFill>
              </a:rPr>
              <a:t>conseil de la Terre</a:t>
            </a:r>
            <a:r>
              <a:rPr lang="fr-FR" sz="2400"/>
              <a:t> : qu’est-ce qu’on y fait ?</a:t>
            </a:r>
            <a:endParaRPr/>
          </a:p>
        </p:txBody>
      </p:sp>
      <p:sp>
        <p:nvSpPr>
          <p:cNvPr id="142" name="Google Shape;142;p14"/>
          <p:cNvSpPr txBox="1"/>
          <p:nvPr/>
        </p:nvSpPr>
        <p:spPr>
          <a:xfrm>
            <a:off x="1388522" y="1740193"/>
            <a:ext cx="10160393" cy="115412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Noto Sans Symbols"/>
              <a:buChar char="❑"/>
            </a:pPr>
            <a:r>
              <a:rPr lang="fr-FR" sz="1800" b="0" i="0" u="none" strike="noStrike" cap="none" dirty="0">
                <a:solidFill>
                  <a:srgbClr val="000000"/>
                </a:solidFill>
                <a:sym typeface="Arial"/>
              </a:rPr>
              <a:t>Discussions du site, des projets d’actions</a:t>
            </a:r>
            <a:endParaRPr sz="1800" dirty="0"/>
          </a:p>
          <a:p>
            <a:pPr marL="285750" marR="0" lvl="0" indent="-285750" algn="l" rtl="0">
              <a:lnSpc>
                <a:spcPct val="100000"/>
              </a:lnSpc>
              <a:spcBef>
                <a:spcPts val="600"/>
              </a:spcBef>
              <a:spcAft>
                <a:spcPts val="0"/>
              </a:spcAft>
              <a:buClr>
                <a:srgbClr val="000000"/>
              </a:buClr>
              <a:buSzPts val="1400"/>
              <a:buFont typeface="Noto Sans Symbols"/>
              <a:buChar char="❑"/>
            </a:pPr>
            <a:r>
              <a:rPr lang="fr-FR" sz="1800" b="0" i="0" u="none" strike="noStrike" cap="none" dirty="0">
                <a:solidFill>
                  <a:srgbClr val="000000"/>
                </a:solidFill>
                <a:sym typeface="Arial"/>
              </a:rPr>
              <a:t>Choix des objectifs en fonction de l’état des lieux du site de l’AE</a:t>
            </a:r>
            <a:endParaRPr sz="1800" dirty="0"/>
          </a:p>
          <a:p>
            <a:pPr marL="285750" marR="0" lvl="0" indent="-285750" algn="l" rtl="0">
              <a:lnSpc>
                <a:spcPct val="100000"/>
              </a:lnSpc>
              <a:spcBef>
                <a:spcPts val="600"/>
              </a:spcBef>
              <a:spcAft>
                <a:spcPts val="600"/>
              </a:spcAft>
              <a:buClr>
                <a:srgbClr val="000000"/>
              </a:buClr>
              <a:buSzPts val="1400"/>
              <a:buFont typeface="Noto Sans Symbols"/>
              <a:buChar char="❑"/>
            </a:pPr>
            <a:r>
              <a:rPr lang="fr-FR" sz="1800" b="0" i="0" u="none" strike="noStrike" cap="none" dirty="0">
                <a:solidFill>
                  <a:srgbClr val="000000"/>
                </a:solidFill>
                <a:sym typeface="Arial"/>
              </a:rPr>
              <a:t>Choix des actions à mettre en place pour les atteindre, des modalités d’évaluation sur l’année</a:t>
            </a:r>
            <a:endParaRPr sz="1800" dirty="0"/>
          </a:p>
        </p:txBody>
      </p:sp>
      <p:sp>
        <p:nvSpPr>
          <p:cNvPr id="143" name="Google Shape;143;p14"/>
          <p:cNvSpPr/>
          <p:nvPr/>
        </p:nvSpPr>
        <p:spPr>
          <a:xfrm>
            <a:off x="6468718" y="3052568"/>
            <a:ext cx="6033774" cy="646331"/>
          </a:xfrm>
          <a:prstGeom prst="rect">
            <a:avLst/>
          </a:prstGeom>
          <a:noFill/>
          <a:ln w="19050" cap="flat" cmpd="sng">
            <a:solidFill>
              <a:srgbClr val="B89353"/>
            </a:solidFill>
            <a:prstDash val="dash"/>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fr-FR" sz="1800" b="0" i="0" u="none" strike="noStrike" cap="none" dirty="0">
                <a:solidFill>
                  <a:srgbClr val="000000"/>
                </a:solidFill>
                <a:latin typeface="Arial"/>
                <a:ea typeface="Arial"/>
                <a:cs typeface="Arial"/>
                <a:sym typeface="Arial"/>
              </a:rPr>
              <a:t>C’est un lieu d’expérimentation de la démocratie et de la gestion collective d’un bien commun.</a:t>
            </a:r>
            <a:endParaRPr dirty="0"/>
          </a:p>
        </p:txBody>
      </p:sp>
      <p:sp>
        <p:nvSpPr>
          <p:cNvPr id="144" name="Google Shape;144;p14"/>
          <p:cNvSpPr/>
          <p:nvPr/>
        </p:nvSpPr>
        <p:spPr>
          <a:xfrm>
            <a:off x="6468719" y="5310959"/>
            <a:ext cx="6319676" cy="13849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b="0" i="1" u="none" strike="noStrike" cap="none" dirty="0">
                <a:solidFill>
                  <a:schemeClr val="accent6">
                    <a:lumMod val="50000"/>
                  </a:schemeClr>
                </a:solidFill>
                <a:sym typeface="Arial"/>
              </a:rPr>
              <a:t>« c’est quelque chose qui permet d’améliorer les idées des autres pour que ça plaise à tout le monde</a:t>
            </a:r>
            <a:endParaRPr sz="1200" dirty="0">
              <a:solidFill>
                <a:schemeClr val="accent6">
                  <a:lumMod val="50000"/>
                </a:schemeClr>
              </a:solidFill>
            </a:endParaRPr>
          </a:p>
          <a:p>
            <a:pPr marL="0" marR="0" lvl="0" indent="0" algn="l" rtl="0">
              <a:lnSpc>
                <a:spcPct val="100000"/>
              </a:lnSpc>
              <a:spcBef>
                <a:spcPts val="0"/>
              </a:spcBef>
              <a:spcAft>
                <a:spcPts val="0"/>
              </a:spcAft>
              <a:buNone/>
            </a:pPr>
            <a:r>
              <a:rPr lang="fr-FR" b="0" i="1" u="none" strike="noStrike" cap="none" dirty="0">
                <a:solidFill>
                  <a:schemeClr val="accent6">
                    <a:lumMod val="50000"/>
                  </a:schemeClr>
                </a:solidFill>
                <a:latin typeface="Arial"/>
                <a:ea typeface="Arial"/>
                <a:cs typeface="Arial"/>
                <a:sym typeface="Arial"/>
              </a:rPr>
              <a:t>Des fois les enfants ont des idées plus riches, des fois les adultes ont des idées plus riches aussi. Ils peuvent mélanger leurs idées et voir ce que ça donne. Comme ça on peut faire le tri entre ce qui est possible de faire, et ce qui n’est pas possible de faire. »</a:t>
            </a:r>
            <a:endParaRPr b="0" i="1" u="none" strike="noStrike" cap="none" dirty="0">
              <a:solidFill>
                <a:schemeClr val="accent6">
                  <a:lumMod val="50000"/>
                </a:schemeClr>
              </a:solidFill>
              <a:latin typeface="Arial"/>
              <a:ea typeface="Arial"/>
              <a:cs typeface="Arial"/>
              <a:sym typeface="Arial"/>
            </a:endParaRPr>
          </a:p>
        </p:txBody>
      </p:sp>
      <p:pic>
        <p:nvPicPr>
          <p:cNvPr id="145" name="Google Shape;145;p14" descr="Parole"/>
          <p:cNvPicPr preferRelativeResize="0"/>
          <p:nvPr/>
        </p:nvPicPr>
        <p:blipFill rotWithShape="1">
          <a:blip r:embed="rId3">
            <a:alphaModFix/>
          </a:blip>
          <a:srcRect/>
          <a:stretch/>
        </p:blipFill>
        <p:spPr>
          <a:xfrm>
            <a:off x="6033525" y="5081174"/>
            <a:ext cx="459570" cy="459570"/>
          </a:xfrm>
          <a:prstGeom prst="rect">
            <a:avLst/>
          </a:prstGeom>
          <a:noFill/>
          <a:ln>
            <a:noFill/>
          </a:ln>
        </p:spPr>
      </p:pic>
      <p:sp>
        <p:nvSpPr>
          <p:cNvPr id="146" name="Google Shape;146;p14"/>
          <p:cNvSpPr/>
          <p:nvPr/>
        </p:nvSpPr>
        <p:spPr>
          <a:xfrm>
            <a:off x="479745" y="3014117"/>
            <a:ext cx="5783565" cy="72323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Noto Sans Symbols"/>
              <a:buChar char="⮚"/>
            </a:pPr>
            <a:r>
              <a:rPr lang="fr-FR" sz="1800" b="0" i="0" u="none" strike="noStrike" cap="none" dirty="0">
                <a:solidFill>
                  <a:srgbClr val="000000"/>
                </a:solidFill>
                <a:sym typeface="Arial"/>
              </a:rPr>
              <a:t>Prises de décision </a:t>
            </a:r>
            <a:r>
              <a:rPr lang="fr-FR" sz="1800" b="1" i="0" u="none" strike="noStrike" cap="none" dirty="0">
                <a:solidFill>
                  <a:srgbClr val="1CA7B1"/>
                </a:solidFill>
                <a:sym typeface="Arial"/>
              </a:rPr>
              <a:t>participatives</a:t>
            </a:r>
            <a:endParaRPr sz="1800" dirty="0"/>
          </a:p>
          <a:p>
            <a:pPr marL="285750" marR="0" lvl="0" indent="-285750" algn="l" rtl="0">
              <a:lnSpc>
                <a:spcPct val="100000"/>
              </a:lnSpc>
              <a:spcBef>
                <a:spcPts val="600"/>
              </a:spcBef>
              <a:spcAft>
                <a:spcPts val="0"/>
              </a:spcAft>
              <a:buClr>
                <a:srgbClr val="000000"/>
              </a:buClr>
              <a:buSzPts val="1400"/>
              <a:buFont typeface="Noto Sans Symbols"/>
              <a:buChar char="⮚"/>
            </a:pPr>
            <a:r>
              <a:rPr lang="fr-FR" sz="1800" b="0" i="0" u="none" strike="noStrike" cap="none" dirty="0">
                <a:solidFill>
                  <a:srgbClr val="000000"/>
                </a:solidFill>
                <a:sym typeface="Arial"/>
              </a:rPr>
              <a:t>Les élèves, comme les adultes, peuvent s’exprimer</a:t>
            </a:r>
            <a:endParaRPr sz="1800" dirty="0"/>
          </a:p>
        </p:txBody>
      </p:sp>
      <p:pic>
        <p:nvPicPr>
          <p:cNvPr id="148" name="Google Shape;148;p14"/>
          <p:cNvPicPr preferRelativeResize="0"/>
          <p:nvPr/>
        </p:nvPicPr>
        <p:blipFill rotWithShape="1">
          <a:blip r:embed="rId4">
            <a:alphaModFix/>
          </a:blip>
          <a:srcRect/>
          <a:stretch/>
        </p:blipFill>
        <p:spPr>
          <a:xfrm>
            <a:off x="714001" y="3972563"/>
            <a:ext cx="5256557" cy="2980377"/>
          </a:xfrm>
          <a:prstGeom prst="rect">
            <a:avLst/>
          </a:prstGeom>
          <a:noFill/>
          <a:ln>
            <a:noFill/>
          </a:ln>
        </p:spPr>
      </p:pic>
      <p:sp>
        <p:nvSpPr>
          <p:cNvPr id="7" name="Rectangle 6">
            <a:extLst>
              <a:ext uri="{FF2B5EF4-FFF2-40B4-BE49-F238E27FC236}">
                <a16:creationId xmlns:a16="http://schemas.microsoft.com/office/drawing/2014/main" id="{9F9525AA-7EA1-4990-8226-EDD787C4C4CB}"/>
              </a:ext>
            </a:extLst>
          </p:cNvPr>
          <p:cNvSpPr/>
          <p:nvPr/>
        </p:nvSpPr>
        <p:spPr>
          <a:xfrm>
            <a:off x="6468719" y="6695913"/>
            <a:ext cx="5365299" cy="307777"/>
          </a:xfrm>
          <a:prstGeom prst="rect">
            <a:avLst/>
          </a:prstGeom>
        </p:spPr>
        <p:txBody>
          <a:bodyPr wrap="square">
            <a:spAutoFit/>
          </a:bodyPr>
          <a:lstStyle/>
          <a:p>
            <a:r>
              <a:rPr lang="fr-FR" i="1" dirty="0">
                <a:hlinkClick r:id="rId5"/>
              </a:rPr>
              <a:t>https://youtu.be/lnVEo3au8aI?si=fJ-OBhj8leqVRdJc&amp;t=149</a:t>
            </a:r>
            <a:r>
              <a:rPr lang="fr-FR" i="1" dirty="0"/>
              <a:t> </a:t>
            </a:r>
          </a:p>
        </p:txBody>
      </p:sp>
      <p:sp>
        <p:nvSpPr>
          <p:cNvPr id="8" name="Rectangle 7">
            <a:extLst>
              <a:ext uri="{FF2B5EF4-FFF2-40B4-BE49-F238E27FC236}">
                <a16:creationId xmlns:a16="http://schemas.microsoft.com/office/drawing/2014/main" id="{B1C84006-B4E6-4D42-A566-3DB040DFDCC3}"/>
              </a:ext>
            </a:extLst>
          </p:cNvPr>
          <p:cNvSpPr/>
          <p:nvPr/>
        </p:nvSpPr>
        <p:spPr>
          <a:xfrm>
            <a:off x="8820134" y="3852613"/>
            <a:ext cx="4169731" cy="276999"/>
          </a:xfrm>
          <a:prstGeom prst="rect">
            <a:avLst/>
          </a:prstGeom>
        </p:spPr>
        <p:txBody>
          <a:bodyPr wrap="none">
            <a:spAutoFit/>
          </a:bodyPr>
          <a:lstStyle/>
          <a:p>
            <a:r>
              <a:rPr lang="fr-FR" sz="1200" i="1" u="sng" dirty="0">
                <a:hlinkClick r:id="rId6"/>
              </a:rPr>
              <a:t>https://edd.ac-creteil.fr/Les-methodes-du-debat-participatif</a:t>
            </a:r>
            <a:r>
              <a:rPr lang="fr-FR" sz="1200" i="1" u="sng" dirty="0"/>
              <a:t> </a:t>
            </a:r>
            <a:endParaRPr lang="fr-FR" sz="1200" i="1" dirty="0"/>
          </a:p>
        </p:txBody>
      </p:sp>
      <p:pic>
        <p:nvPicPr>
          <p:cNvPr id="18" name="Google Shape;128;p11" descr="Internet">
            <a:extLst>
              <a:ext uri="{FF2B5EF4-FFF2-40B4-BE49-F238E27FC236}">
                <a16:creationId xmlns:a16="http://schemas.microsoft.com/office/drawing/2014/main" id="{E86B8E44-93CF-4529-BB8F-DD5DE91A97ED}"/>
              </a:ext>
            </a:extLst>
          </p:cNvPr>
          <p:cNvPicPr preferRelativeResize="0"/>
          <p:nvPr/>
        </p:nvPicPr>
        <p:blipFill rotWithShape="1">
          <a:blip r:embed="rId7">
            <a:alphaModFix/>
          </a:blip>
          <a:srcRect/>
          <a:stretch/>
        </p:blipFill>
        <p:spPr>
          <a:xfrm>
            <a:off x="8377539" y="3798529"/>
            <a:ext cx="442595" cy="44259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3"/>
          <p:cNvSpPr txBox="1">
            <a:spLocks noGrp="1"/>
          </p:cNvSpPr>
          <p:nvPr>
            <p:ph type="body" idx="1"/>
          </p:nvPr>
        </p:nvSpPr>
        <p:spPr>
          <a:xfrm>
            <a:off x="551921" y="1260351"/>
            <a:ext cx="6313570" cy="406710"/>
          </a:xfrm>
          <a:prstGeom prst="rect">
            <a:avLst/>
          </a:prstGeom>
          <a:noFill/>
          <a:ln>
            <a:noFill/>
          </a:ln>
        </p:spPr>
        <p:txBody>
          <a:bodyPr spcFirstLastPara="1" wrap="square" lIns="0" tIns="0" rIns="0" bIns="0" anchor="t" anchorCtr="0">
            <a:noAutofit/>
          </a:bodyPr>
          <a:lstStyle/>
          <a:p>
            <a:pPr marL="7934" lvl="0" indent="0" algn="l" rtl="0">
              <a:lnSpc>
                <a:spcPct val="100000"/>
              </a:lnSpc>
              <a:spcBef>
                <a:spcPts val="0"/>
              </a:spcBef>
              <a:spcAft>
                <a:spcPts val="0"/>
              </a:spcAft>
              <a:buClr>
                <a:srgbClr val="002060"/>
              </a:buClr>
              <a:buSzPts val="2400"/>
              <a:buNone/>
            </a:pPr>
            <a:r>
              <a:rPr lang="fr-FR" sz="2400"/>
              <a:t>Des retours d’expérience</a:t>
            </a:r>
            <a:endParaRPr/>
          </a:p>
          <a:p>
            <a:pPr marL="0" lvl="0" indent="0" algn="l" rtl="0">
              <a:lnSpc>
                <a:spcPct val="100000"/>
              </a:lnSpc>
              <a:spcBef>
                <a:spcPts val="0"/>
              </a:spcBef>
              <a:spcAft>
                <a:spcPts val="0"/>
              </a:spcAft>
              <a:buClr>
                <a:srgbClr val="000000"/>
              </a:buClr>
              <a:buSzPts val="1800"/>
              <a:buNone/>
            </a:pPr>
            <a:endParaRPr sz="1800" b="0">
              <a:latin typeface="Arial"/>
              <a:ea typeface="Arial"/>
              <a:cs typeface="Arial"/>
              <a:sym typeface="Arial"/>
            </a:endParaRPr>
          </a:p>
        </p:txBody>
      </p:sp>
      <p:pic>
        <p:nvPicPr>
          <p:cNvPr id="196" name="Google Shape;196;p23"/>
          <p:cNvPicPr preferRelativeResize="0"/>
          <p:nvPr/>
        </p:nvPicPr>
        <p:blipFill rotWithShape="1">
          <a:blip r:embed="rId3">
            <a:alphaModFix/>
          </a:blip>
          <a:srcRect/>
          <a:stretch/>
        </p:blipFill>
        <p:spPr>
          <a:xfrm>
            <a:off x="7981184" y="4629151"/>
            <a:ext cx="2588554" cy="1456062"/>
          </a:xfrm>
          <a:prstGeom prst="rect">
            <a:avLst/>
          </a:prstGeom>
          <a:noFill/>
          <a:ln>
            <a:noFill/>
          </a:ln>
        </p:spPr>
      </p:pic>
      <p:pic>
        <p:nvPicPr>
          <p:cNvPr id="197" name="Google Shape;197;p23"/>
          <p:cNvPicPr preferRelativeResize="0"/>
          <p:nvPr/>
        </p:nvPicPr>
        <p:blipFill rotWithShape="1">
          <a:blip r:embed="rId4">
            <a:alphaModFix/>
          </a:blip>
          <a:srcRect l="9158" t="16880" r="60705" b="21833"/>
          <a:stretch/>
        </p:blipFill>
        <p:spPr>
          <a:xfrm>
            <a:off x="11111714" y="4629151"/>
            <a:ext cx="1215368" cy="1390181"/>
          </a:xfrm>
          <a:prstGeom prst="rect">
            <a:avLst/>
          </a:prstGeom>
          <a:noFill/>
          <a:ln>
            <a:noFill/>
          </a:ln>
        </p:spPr>
      </p:pic>
      <p:pic>
        <p:nvPicPr>
          <p:cNvPr id="198" name="Google Shape;198;p23"/>
          <p:cNvPicPr preferRelativeResize="0"/>
          <p:nvPr/>
        </p:nvPicPr>
        <p:blipFill rotWithShape="1">
          <a:blip r:embed="rId4">
            <a:alphaModFix/>
          </a:blip>
          <a:srcRect l="68458" t="10866" r="6243" b="15982"/>
          <a:stretch/>
        </p:blipFill>
        <p:spPr>
          <a:xfrm>
            <a:off x="7607621" y="1463706"/>
            <a:ext cx="1784298" cy="2902176"/>
          </a:xfrm>
          <a:prstGeom prst="rect">
            <a:avLst/>
          </a:prstGeom>
          <a:noFill/>
          <a:ln>
            <a:noFill/>
          </a:ln>
        </p:spPr>
      </p:pic>
      <p:pic>
        <p:nvPicPr>
          <p:cNvPr id="199" name="Google Shape;199;p23"/>
          <p:cNvPicPr preferRelativeResize="0"/>
          <p:nvPr/>
        </p:nvPicPr>
        <p:blipFill rotWithShape="1">
          <a:blip r:embed="rId5">
            <a:alphaModFix/>
          </a:blip>
          <a:srcRect l="24082" t="50825" r="55826" b="28709"/>
          <a:stretch/>
        </p:blipFill>
        <p:spPr>
          <a:xfrm>
            <a:off x="9622605" y="2978222"/>
            <a:ext cx="2470109" cy="1415235"/>
          </a:xfrm>
          <a:prstGeom prst="rect">
            <a:avLst/>
          </a:prstGeom>
          <a:noFill/>
          <a:ln>
            <a:noFill/>
          </a:ln>
        </p:spPr>
      </p:pic>
      <p:pic>
        <p:nvPicPr>
          <p:cNvPr id="200" name="Google Shape;200;p23"/>
          <p:cNvPicPr preferRelativeResize="0"/>
          <p:nvPr/>
        </p:nvPicPr>
        <p:blipFill rotWithShape="1">
          <a:blip r:embed="rId6">
            <a:alphaModFix/>
          </a:blip>
          <a:srcRect l="23119" t="12833" r="23140" b="20733"/>
          <a:stretch/>
        </p:blipFill>
        <p:spPr>
          <a:xfrm>
            <a:off x="9813324" y="1028427"/>
            <a:ext cx="2596781" cy="1805779"/>
          </a:xfrm>
          <a:prstGeom prst="rect">
            <a:avLst/>
          </a:prstGeom>
          <a:noFill/>
          <a:ln>
            <a:noFill/>
          </a:ln>
        </p:spPr>
      </p:pic>
      <p:pic>
        <p:nvPicPr>
          <p:cNvPr id="201" name="Google Shape;201;p23"/>
          <p:cNvPicPr preferRelativeResize="0"/>
          <p:nvPr/>
        </p:nvPicPr>
        <p:blipFill rotWithShape="1">
          <a:blip r:embed="rId7">
            <a:alphaModFix/>
          </a:blip>
          <a:srcRect b="15687"/>
          <a:stretch/>
        </p:blipFill>
        <p:spPr>
          <a:xfrm>
            <a:off x="3071471" y="1747191"/>
            <a:ext cx="4087673" cy="1827024"/>
          </a:xfrm>
          <a:prstGeom prst="rect">
            <a:avLst/>
          </a:prstGeom>
          <a:noFill/>
          <a:ln>
            <a:noFill/>
          </a:ln>
        </p:spPr>
      </p:pic>
      <p:pic>
        <p:nvPicPr>
          <p:cNvPr id="202" name="Google Shape;202;p23"/>
          <p:cNvPicPr preferRelativeResize="0"/>
          <p:nvPr/>
        </p:nvPicPr>
        <p:blipFill rotWithShape="1">
          <a:blip r:embed="rId8">
            <a:alphaModFix/>
          </a:blip>
          <a:srcRect/>
          <a:stretch/>
        </p:blipFill>
        <p:spPr>
          <a:xfrm>
            <a:off x="782410" y="3654345"/>
            <a:ext cx="4866348" cy="2593018"/>
          </a:xfrm>
          <a:prstGeom prst="rect">
            <a:avLst/>
          </a:prstGeom>
          <a:noFill/>
          <a:ln>
            <a:noFill/>
          </a:ln>
        </p:spPr>
      </p:pic>
      <p:sp>
        <p:nvSpPr>
          <p:cNvPr id="203" name="Google Shape;203;p23"/>
          <p:cNvSpPr txBox="1"/>
          <p:nvPr/>
        </p:nvSpPr>
        <p:spPr>
          <a:xfrm>
            <a:off x="174043" y="6151456"/>
            <a:ext cx="6083081" cy="58473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800"/>
              <a:buFont typeface="Arial"/>
              <a:buNone/>
            </a:pPr>
            <a:r>
              <a:rPr lang="fr-FR" sz="1600" b="0" i="0" u="none" strike="noStrike" cap="none" dirty="0">
                <a:solidFill>
                  <a:srgbClr val="000000"/>
                </a:solidFill>
                <a:latin typeface="Arial"/>
                <a:ea typeface="Arial"/>
                <a:cs typeface="Arial"/>
                <a:sym typeface="Arial"/>
              </a:rPr>
              <a:t>Une aire éducative francilienne mise à l’honneur dans un épisode « Les Eclaireurs » sur Canal + : </a:t>
            </a:r>
            <a:r>
              <a:rPr lang="fr-FR" sz="1600" u="sng" dirty="0">
                <a:hlinkClick r:id="rId9"/>
              </a:rPr>
              <a:t>https://youtu.be/MUFPgqExHOA</a:t>
            </a:r>
            <a:r>
              <a:rPr lang="fr-FR" sz="1600" u="sng" dirty="0"/>
              <a:t> </a:t>
            </a:r>
            <a:r>
              <a:rPr lang="fr-FR" sz="1600" b="0" i="0" u="sng" strike="noStrike" cap="none" dirty="0">
                <a:solidFill>
                  <a:srgbClr val="000000"/>
                </a:solidFill>
                <a:latin typeface="Arial"/>
                <a:ea typeface="Arial"/>
                <a:cs typeface="Arial"/>
                <a:sym typeface="Arial"/>
              </a:rPr>
              <a:t> </a:t>
            </a:r>
            <a:r>
              <a:rPr lang="fr-FR" sz="1600" b="0" i="0" u="none" strike="noStrike" cap="none" dirty="0">
                <a:solidFill>
                  <a:srgbClr val="000000"/>
                </a:solidFill>
                <a:latin typeface="Arial"/>
                <a:ea typeface="Arial"/>
                <a:cs typeface="Arial"/>
                <a:sym typeface="Arial"/>
              </a:rPr>
              <a:t> </a:t>
            </a:r>
            <a:endParaRPr sz="1600" b="0" i="0" u="none" strike="noStrike" cap="none" dirty="0">
              <a:solidFill>
                <a:srgbClr val="000000"/>
              </a:solidFill>
              <a:latin typeface="Arial"/>
              <a:ea typeface="Arial"/>
              <a:cs typeface="Arial"/>
              <a:sym typeface="Arial"/>
            </a:endParaRPr>
          </a:p>
        </p:txBody>
      </p:sp>
      <p:sp>
        <p:nvSpPr>
          <p:cNvPr id="11" name="Google Shape;212;p25">
            <a:extLst>
              <a:ext uri="{FF2B5EF4-FFF2-40B4-BE49-F238E27FC236}">
                <a16:creationId xmlns:a16="http://schemas.microsoft.com/office/drawing/2014/main" id="{E0094630-1AD1-4EA2-917B-5770F4A64723}"/>
              </a:ext>
            </a:extLst>
          </p:cNvPr>
          <p:cNvSpPr txBox="1"/>
          <p:nvPr/>
        </p:nvSpPr>
        <p:spPr>
          <a:xfrm>
            <a:off x="7185828" y="6409100"/>
            <a:ext cx="5757286" cy="406710"/>
          </a:xfrm>
          <a:prstGeom prst="rect">
            <a:avLst/>
          </a:prstGeom>
          <a:noFill/>
          <a:ln>
            <a:noFill/>
          </a:ln>
        </p:spPr>
        <p:txBody>
          <a:bodyPr spcFirstLastPara="1" wrap="square" lIns="0" tIns="0" rIns="0" bIns="0" anchor="t" anchorCtr="0">
            <a:noAutofit/>
          </a:bodyPr>
          <a:lstStyle/>
          <a:p>
            <a:pPr marR="0" lvl="0" algn="l" rtl="0">
              <a:lnSpc>
                <a:spcPct val="100000"/>
              </a:lnSpc>
              <a:spcBef>
                <a:spcPts val="600"/>
              </a:spcBef>
              <a:spcAft>
                <a:spcPts val="0"/>
              </a:spcAft>
              <a:buClr>
                <a:srgbClr val="000000"/>
              </a:buClr>
              <a:buSzPts val="1800"/>
            </a:pPr>
            <a:r>
              <a:rPr lang="fr-FR" sz="1600" dirty="0">
                <a:hlinkClick r:id="rId10"/>
              </a:rPr>
              <a:t>Portfolio des aires éducatives en PACA et Corse</a:t>
            </a:r>
            <a:endParaRPr lang="fr-FR" sz="1600" dirty="0"/>
          </a:p>
          <a:p>
            <a:pPr lvl="0">
              <a:spcBef>
                <a:spcPts val="600"/>
              </a:spcBef>
              <a:buSzPts val="1800"/>
            </a:pPr>
            <a:r>
              <a:rPr lang="fr-FR" sz="1200" dirty="0">
                <a:hlinkClick r:id="rId10"/>
              </a:rPr>
              <a:t>https://ame.ofb.fr/lib/exe/fetch.php?media=portfolio_2023_retex_ae_ofb.pdf</a:t>
            </a:r>
            <a:endParaRPr lang="fr-FR" sz="1600" dirty="0"/>
          </a:p>
        </p:txBody>
      </p:sp>
      <p:pic>
        <p:nvPicPr>
          <p:cNvPr id="3" name="Graphique 2" descr="Livre ouvert">
            <a:extLst>
              <a:ext uri="{FF2B5EF4-FFF2-40B4-BE49-F238E27FC236}">
                <a16:creationId xmlns:a16="http://schemas.microsoft.com/office/drawing/2014/main" id="{F5C1B206-0278-4F70-B27A-4422BAA6649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21475" y="6443823"/>
            <a:ext cx="340102" cy="34010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5"/>
          <p:cNvSpPr txBox="1">
            <a:spLocks noGrp="1"/>
          </p:cNvSpPr>
          <p:nvPr>
            <p:ph type="body" idx="1"/>
          </p:nvPr>
        </p:nvSpPr>
        <p:spPr>
          <a:xfrm>
            <a:off x="551921" y="1260352"/>
            <a:ext cx="3639079" cy="486570"/>
          </a:xfrm>
          <a:prstGeom prst="rect">
            <a:avLst/>
          </a:prstGeom>
          <a:noFill/>
          <a:ln>
            <a:noFill/>
          </a:ln>
        </p:spPr>
        <p:txBody>
          <a:bodyPr spcFirstLastPara="1" wrap="square" lIns="0" tIns="0" rIns="0" bIns="0" anchor="t" anchorCtr="0">
            <a:noAutofit/>
          </a:bodyPr>
          <a:lstStyle/>
          <a:p>
            <a:pPr marL="7934" lvl="0" indent="0" algn="l" rtl="0">
              <a:lnSpc>
                <a:spcPct val="100000"/>
              </a:lnSpc>
              <a:spcBef>
                <a:spcPts val="0"/>
              </a:spcBef>
              <a:spcAft>
                <a:spcPts val="0"/>
              </a:spcAft>
              <a:buClr>
                <a:srgbClr val="002060"/>
              </a:buClr>
              <a:buSzPts val="2400"/>
              <a:buNone/>
            </a:pPr>
            <a:r>
              <a:rPr lang="fr-FR" sz="2400" dirty="0"/>
              <a:t>Les Aires Terrestres Educatives franciliennes</a:t>
            </a:r>
            <a:endParaRPr sz="1600" b="0" dirty="0"/>
          </a:p>
          <a:p>
            <a:pPr marL="285750" lvl="0" indent="-171450" algn="l" rtl="0">
              <a:lnSpc>
                <a:spcPct val="100000"/>
              </a:lnSpc>
              <a:spcBef>
                <a:spcPts val="600"/>
              </a:spcBef>
              <a:spcAft>
                <a:spcPts val="0"/>
              </a:spcAft>
              <a:buSzPts val="1800"/>
              <a:buFont typeface="Noto Sans Symbols"/>
              <a:buNone/>
            </a:pPr>
            <a:endParaRPr sz="1800" b="0" dirty="0">
              <a:solidFill>
                <a:srgbClr val="1CA7B1"/>
              </a:solidFill>
            </a:endParaRPr>
          </a:p>
        </p:txBody>
      </p:sp>
      <p:sp>
        <p:nvSpPr>
          <p:cNvPr id="11" name="Espace réservé du contenu 1">
            <a:extLst>
              <a:ext uri="{FF2B5EF4-FFF2-40B4-BE49-F238E27FC236}">
                <a16:creationId xmlns:a16="http://schemas.microsoft.com/office/drawing/2014/main" id="{BE151C75-FD6A-422C-B87C-40D9146D2E43}"/>
              </a:ext>
            </a:extLst>
          </p:cNvPr>
          <p:cNvSpPr txBox="1">
            <a:spLocks/>
          </p:cNvSpPr>
          <p:nvPr/>
        </p:nvSpPr>
        <p:spPr bwMode="auto">
          <a:xfrm>
            <a:off x="539999" y="3579783"/>
            <a:ext cx="2869108" cy="136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66700" indent="-258763" algn="l" defTabSz="1006475" rtl="0" eaLnBrk="1" fontAlgn="base" hangingPunct="1">
              <a:spcBef>
                <a:spcPct val="20000"/>
              </a:spcBef>
              <a:spcAft>
                <a:spcPct val="0"/>
              </a:spcAft>
              <a:buFont typeface="Arial" panose="020B0604020202020204" pitchFamily="34" charset="0"/>
              <a:buChar char="•"/>
              <a:tabLst/>
              <a:defRPr sz="2000" b="1">
                <a:solidFill>
                  <a:srgbClr val="000000"/>
                </a:solidFill>
                <a:latin typeface="Marianne" panose="02000000000000000000" pitchFamily="2" charset="0"/>
                <a:ea typeface="+mn-ea"/>
                <a:cs typeface="+mn-cs"/>
              </a:defRPr>
            </a:lvl1pPr>
            <a:lvl2pPr marL="266700" indent="-258763" algn="l" defTabSz="1006475" rtl="0" eaLnBrk="1" fontAlgn="base" hangingPunct="1">
              <a:spcBef>
                <a:spcPct val="20000"/>
              </a:spcBef>
              <a:spcAft>
                <a:spcPct val="0"/>
              </a:spcAft>
              <a:buFont typeface="Arial" panose="020B0604020202020204" pitchFamily="34" charset="0"/>
              <a:buChar char="&gt;"/>
              <a:tabLst/>
              <a:defRPr sz="1800">
                <a:solidFill>
                  <a:srgbClr val="000000"/>
                </a:solidFill>
                <a:latin typeface="Marianne" panose="02000000000000000000" pitchFamily="2" charset="0"/>
                <a:ea typeface="+mn-ea"/>
              </a:defRPr>
            </a:lvl2pPr>
            <a:lvl3pPr marL="266700" indent="-258763" algn="l" defTabSz="1006475" rtl="0" eaLnBrk="1" fontAlgn="base" hangingPunct="1">
              <a:spcBef>
                <a:spcPct val="20000"/>
              </a:spcBef>
              <a:spcAft>
                <a:spcPct val="0"/>
              </a:spcAft>
              <a:buFont typeface="Arial" panose="020B0604020202020204" pitchFamily="34" charset="0"/>
              <a:buChar char="•"/>
              <a:tabLst/>
              <a:defRPr sz="1600">
                <a:solidFill>
                  <a:srgbClr val="000000"/>
                </a:solidFill>
                <a:latin typeface="Marianne" panose="02000000000000000000" pitchFamily="2" charset="0"/>
                <a:ea typeface="+mn-ea"/>
              </a:defRPr>
            </a:lvl3pPr>
            <a:lvl4pPr marL="266700" indent="-258763" algn="l" defTabSz="1006475" rtl="0" eaLnBrk="1" fontAlgn="base" hangingPunct="1">
              <a:spcBef>
                <a:spcPct val="20000"/>
              </a:spcBef>
              <a:spcAft>
                <a:spcPct val="0"/>
              </a:spcAft>
              <a:buFont typeface="Arial" panose="020B0604020202020204" pitchFamily="34" charset="0"/>
              <a:buChar char="–"/>
              <a:tabLst/>
              <a:defRPr sz="1400">
                <a:solidFill>
                  <a:srgbClr val="000000"/>
                </a:solidFill>
                <a:latin typeface="Marianne" panose="02000000000000000000" pitchFamily="2" charset="0"/>
                <a:ea typeface="+mn-ea"/>
              </a:defRPr>
            </a:lvl4pPr>
            <a:lvl5pPr marL="266700" indent="-258763" algn="l" defTabSz="1006475" rtl="0" eaLnBrk="1" fontAlgn="base" hangingPunct="1">
              <a:spcBef>
                <a:spcPct val="20000"/>
              </a:spcBef>
              <a:spcAft>
                <a:spcPct val="0"/>
              </a:spcAft>
              <a:buFont typeface="Arial" panose="020B0604020202020204" pitchFamily="34" charset="0"/>
              <a:buChar char="-"/>
              <a:tabLst/>
              <a:defRPr sz="1400">
                <a:solidFill>
                  <a:srgbClr val="000000"/>
                </a:solidFill>
                <a:latin typeface="Marianne" panose="02000000000000000000" pitchFamily="2" charset="0"/>
                <a:ea typeface="+mn-ea"/>
              </a:defRPr>
            </a:lvl5pPr>
            <a:lvl6pPr marL="2928938" indent="-457200" algn="l" defTabSz="1006475" rtl="0" eaLnBrk="1" fontAlgn="base" hangingPunct="1">
              <a:spcBef>
                <a:spcPct val="20000"/>
              </a:spcBef>
              <a:spcAft>
                <a:spcPct val="0"/>
              </a:spcAft>
              <a:buFont typeface="Arial" charset="0"/>
              <a:buChar char="-"/>
              <a:defRPr sz="1800">
                <a:solidFill>
                  <a:schemeClr val="tx1"/>
                </a:solidFill>
                <a:latin typeface="+mn-lt"/>
                <a:ea typeface="+mn-ea"/>
              </a:defRPr>
            </a:lvl6pPr>
            <a:lvl7pPr marL="3386138" indent="-457200" algn="l" defTabSz="1006475" rtl="0" eaLnBrk="1" fontAlgn="base" hangingPunct="1">
              <a:spcBef>
                <a:spcPct val="20000"/>
              </a:spcBef>
              <a:spcAft>
                <a:spcPct val="0"/>
              </a:spcAft>
              <a:buFont typeface="Arial" charset="0"/>
              <a:buChar char="-"/>
              <a:defRPr sz="1800">
                <a:solidFill>
                  <a:schemeClr val="tx1"/>
                </a:solidFill>
                <a:latin typeface="+mn-lt"/>
                <a:ea typeface="+mn-ea"/>
              </a:defRPr>
            </a:lvl7pPr>
            <a:lvl8pPr marL="3843338" indent="-457200" algn="l" defTabSz="1006475" rtl="0" eaLnBrk="1" fontAlgn="base" hangingPunct="1">
              <a:spcBef>
                <a:spcPct val="20000"/>
              </a:spcBef>
              <a:spcAft>
                <a:spcPct val="0"/>
              </a:spcAft>
              <a:buFont typeface="Arial" charset="0"/>
              <a:buChar char="-"/>
              <a:defRPr sz="1800">
                <a:solidFill>
                  <a:schemeClr val="tx1"/>
                </a:solidFill>
                <a:latin typeface="+mn-lt"/>
                <a:ea typeface="+mn-ea"/>
              </a:defRPr>
            </a:lvl8pPr>
            <a:lvl9pPr marL="4300538" indent="-457200" algn="l" defTabSz="1006475" rtl="0" eaLnBrk="1" fontAlgn="base" hangingPunct="1">
              <a:spcBef>
                <a:spcPct val="20000"/>
              </a:spcBef>
              <a:spcAft>
                <a:spcPct val="0"/>
              </a:spcAft>
              <a:buFont typeface="Arial" charset="0"/>
              <a:buChar char="-"/>
              <a:defRPr sz="1800">
                <a:solidFill>
                  <a:schemeClr val="tx1"/>
                </a:solidFill>
                <a:latin typeface="+mn-lt"/>
                <a:ea typeface="+mn-ea"/>
              </a:defRPr>
            </a:lvl9pPr>
          </a:lstStyle>
          <a:p>
            <a:pPr marL="7937" indent="0" algn="ctr">
              <a:buNone/>
            </a:pPr>
            <a:r>
              <a:rPr lang="fr-FR" sz="2800" dirty="0">
                <a:solidFill>
                  <a:srgbClr val="009999"/>
                </a:solidFill>
              </a:rPr>
              <a:t>55</a:t>
            </a:r>
            <a:r>
              <a:rPr lang="fr-FR" b="0" dirty="0"/>
              <a:t> projets actifs</a:t>
            </a:r>
          </a:p>
          <a:p>
            <a:pPr marL="7937" indent="0" algn="ctr">
              <a:buNone/>
            </a:pPr>
            <a:r>
              <a:rPr lang="fr-FR" sz="2800" dirty="0">
                <a:solidFill>
                  <a:srgbClr val="009999"/>
                </a:solidFill>
              </a:rPr>
              <a:t>22</a:t>
            </a:r>
            <a:r>
              <a:rPr lang="fr-FR" b="0" dirty="0"/>
              <a:t> aires labellisées</a:t>
            </a:r>
          </a:p>
        </p:txBody>
      </p:sp>
      <p:pic>
        <p:nvPicPr>
          <p:cNvPr id="13" name="Image 12">
            <a:extLst>
              <a:ext uri="{FF2B5EF4-FFF2-40B4-BE49-F238E27FC236}">
                <a16:creationId xmlns:a16="http://schemas.microsoft.com/office/drawing/2014/main" id="{9B7DA742-9248-443C-A731-C6DC8D3C3184}"/>
              </a:ext>
            </a:extLst>
          </p:cNvPr>
          <p:cNvPicPr>
            <a:picLocks noChangeAspect="1"/>
          </p:cNvPicPr>
          <p:nvPr/>
        </p:nvPicPr>
        <p:blipFill>
          <a:blip r:embed="rId3"/>
          <a:stretch>
            <a:fillRect/>
          </a:stretch>
        </p:blipFill>
        <p:spPr>
          <a:xfrm>
            <a:off x="4349501" y="157987"/>
            <a:ext cx="8553450" cy="698182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9"/>
          <p:cNvSpPr txBox="1">
            <a:spLocks noGrp="1"/>
          </p:cNvSpPr>
          <p:nvPr>
            <p:ph type="body" idx="1"/>
          </p:nvPr>
        </p:nvSpPr>
        <p:spPr>
          <a:xfrm>
            <a:off x="551921" y="1260351"/>
            <a:ext cx="12362242" cy="57606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600"/>
              </a:spcBef>
              <a:spcAft>
                <a:spcPts val="0"/>
              </a:spcAft>
              <a:buClr>
                <a:srgbClr val="002060"/>
              </a:buClr>
              <a:buSzPts val="1800"/>
              <a:buNone/>
            </a:pPr>
            <a:r>
              <a:rPr lang="fr-FR" sz="2400" dirty="0"/>
              <a:t>Documents pour structurer son projet </a:t>
            </a:r>
            <a:r>
              <a:rPr lang="fr-FR" sz="2400" b="0" dirty="0"/>
              <a:t>(à retrouver sur le </a:t>
            </a:r>
            <a:r>
              <a:rPr lang="fr-FR" sz="2400" b="0" dirty="0" err="1"/>
              <a:t>wikia</a:t>
            </a:r>
            <a:r>
              <a:rPr lang="fr-FR" sz="2400" b="0" dirty="0"/>
              <a:t>) </a:t>
            </a:r>
            <a:r>
              <a:rPr lang="fr-FR" sz="2400" dirty="0"/>
              <a:t>:</a:t>
            </a:r>
            <a:endParaRPr sz="2400" dirty="0"/>
          </a:p>
          <a:p>
            <a:pPr marL="0" lvl="0" indent="0" algn="l" rtl="0">
              <a:lnSpc>
                <a:spcPct val="100000"/>
              </a:lnSpc>
              <a:spcBef>
                <a:spcPts val="600"/>
              </a:spcBef>
              <a:spcAft>
                <a:spcPts val="0"/>
              </a:spcAft>
              <a:buClr>
                <a:srgbClr val="000000"/>
              </a:buClr>
              <a:buSzPts val="1800"/>
              <a:buNone/>
            </a:pPr>
            <a:endParaRPr lang="fr-FR" sz="1800" b="0" dirty="0">
              <a:latin typeface="Arial"/>
              <a:ea typeface="Arial"/>
              <a:cs typeface="Arial"/>
              <a:sym typeface="Arial"/>
            </a:endParaRPr>
          </a:p>
          <a:p>
            <a:pPr marL="285750" lvl="0" indent="-285750" algn="l" rtl="0">
              <a:lnSpc>
                <a:spcPct val="100000"/>
              </a:lnSpc>
              <a:spcBef>
                <a:spcPts val="600"/>
              </a:spcBef>
              <a:spcAft>
                <a:spcPts val="1200"/>
              </a:spcAft>
              <a:buClr>
                <a:srgbClr val="000000"/>
              </a:buClr>
              <a:buSzPts val="1800"/>
              <a:buFontTx/>
              <a:buChar char="-"/>
            </a:pPr>
            <a:r>
              <a:rPr lang="fr-FR" sz="1800" b="0" dirty="0"/>
              <a:t>La </a:t>
            </a:r>
            <a:r>
              <a:rPr lang="fr-FR" sz="1800" b="0" dirty="0">
                <a:hlinkClick r:id="rId3"/>
              </a:rPr>
              <a:t>charte d’engagement</a:t>
            </a:r>
            <a:r>
              <a:rPr lang="fr-FR" sz="1800" b="0" dirty="0"/>
              <a:t>, qui doit être signée par l’enseignant et le référent lorsqu’ils s’engagent dans le projet d’aire éducative</a:t>
            </a:r>
          </a:p>
          <a:p>
            <a:pPr marL="285750" lvl="0" indent="-285750">
              <a:spcBef>
                <a:spcPts val="600"/>
              </a:spcBef>
              <a:spcAft>
                <a:spcPts val="1200"/>
              </a:spcAft>
              <a:buSzPts val="1800"/>
              <a:buFontTx/>
              <a:buChar char="-"/>
            </a:pPr>
            <a:r>
              <a:rPr lang="fr-FR" sz="1800" b="0" dirty="0">
                <a:latin typeface="Arial"/>
                <a:ea typeface="Arial"/>
                <a:cs typeface="Arial"/>
                <a:sym typeface="Arial"/>
              </a:rPr>
              <a:t>Le </a:t>
            </a:r>
            <a:r>
              <a:rPr lang="fr-FR" sz="1800" b="0" dirty="0">
                <a:sym typeface="Arial"/>
                <a:hlinkClick r:id="rId4"/>
              </a:rPr>
              <a:t>référentiel référe</a:t>
            </a:r>
            <a:r>
              <a:rPr lang="fr-FR" sz="1800" b="0" dirty="0">
                <a:hlinkClick r:id="rId4"/>
              </a:rPr>
              <a:t>nt</a:t>
            </a:r>
            <a:r>
              <a:rPr lang="fr-FR" sz="1800" b="0" dirty="0"/>
              <a:t>, qui vise à cadrer la notion de référent que ce soit pour les structures ou pour les personnes et à préciser les conditions dans lesquelles peut être assurer ce rôle auprès des écoles et établissements</a:t>
            </a:r>
          </a:p>
          <a:p>
            <a:pPr marL="285750" lvl="0" indent="-285750">
              <a:spcBef>
                <a:spcPts val="600"/>
              </a:spcBef>
              <a:spcAft>
                <a:spcPts val="1200"/>
              </a:spcAft>
              <a:buSzPts val="1800"/>
              <a:buFontTx/>
              <a:buChar char="-"/>
            </a:pPr>
            <a:r>
              <a:rPr lang="fr-FR" sz="1800" b="0" dirty="0"/>
              <a:t>Le </a:t>
            </a:r>
            <a:r>
              <a:rPr lang="fr-FR" sz="1800" b="0" dirty="0">
                <a:hlinkClick r:id="rId5"/>
              </a:rPr>
              <a:t>guide méthodologique</a:t>
            </a:r>
            <a:r>
              <a:rPr lang="fr-FR" sz="1800" b="0" dirty="0"/>
              <a:t>, qui guide dans la mise en œuvre du projet et de sa labellisation (</a:t>
            </a:r>
            <a:r>
              <a:rPr lang="fr-FR" sz="1800" b="0" dirty="0">
                <a:hlinkClick r:id="rId6"/>
              </a:rPr>
              <a:t>celui pour les collèges et lycées</a:t>
            </a:r>
            <a:r>
              <a:rPr lang="fr-FR" sz="1800" b="0" dirty="0"/>
              <a:t>)</a:t>
            </a:r>
          </a:p>
          <a:p>
            <a:pPr marL="285750" lvl="0" indent="-285750">
              <a:spcBef>
                <a:spcPts val="600"/>
              </a:spcBef>
              <a:buClr>
                <a:srgbClr val="002060"/>
              </a:buClr>
              <a:buSzPts val="1800"/>
              <a:buFont typeface="Arial"/>
              <a:buChar char="-"/>
            </a:pPr>
            <a:r>
              <a:rPr lang="fr-FR" sz="1800" b="0" dirty="0"/>
              <a:t>Vidéos retours d’expérience </a:t>
            </a:r>
            <a:r>
              <a:rPr lang="fr-FR" sz="1800" b="0" u="sng" dirty="0">
                <a:solidFill>
                  <a:schemeClr val="hlink"/>
                </a:solidFill>
                <a:hlinkClick r:id="rId7"/>
              </a:rPr>
              <a:t>https://app.frame.io/presentations/0e681456-0f8e-46f1-8613-88c0f2d23847</a:t>
            </a:r>
            <a:r>
              <a:rPr lang="fr-FR" sz="1800" b="0" u="sng" dirty="0"/>
              <a:t>  </a:t>
            </a:r>
            <a:endParaRPr lang="fr-FR" b="0" u="sng" dirty="0"/>
          </a:p>
          <a:p>
            <a:pPr marL="285750" lvl="0" indent="-285750" algn="l" rtl="0">
              <a:lnSpc>
                <a:spcPct val="100000"/>
              </a:lnSpc>
              <a:spcBef>
                <a:spcPts val="600"/>
              </a:spcBef>
              <a:spcAft>
                <a:spcPts val="0"/>
              </a:spcAft>
              <a:buClr>
                <a:srgbClr val="000000"/>
              </a:buClr>
              <a:buSzPts val="1800"/>
              <a:buFontTx/>
              <a:buChar char="-"/>
            </a:pPr>
            <a:endParaRPr lang="fr-FR" sz="1800" b="0" dirty="0">
              <a:latin typeface="Arial"/>
              <a:ea typeface="Arial"/>
              <a:cs typeface="Arial"/>
              <a:sym typeface="Arial"/>
            </a:endParaRPr>
          </a:p>
          <a:p>
            <a:pPr marL="0" lvl="0" indent="0">
              <a:spcBef>
                <a:spcPts val="600"/>
              </a:spcBef>
              <a:buClr>
                <a:srgbClr val="002060"/>
              </a:buClr>
              <a:buSzPts val="1800"/>
              <a:buNone/>
            </a:pPr>
            <a:endParaRPr lang="fr-FR" sz="1800" dirty="0"/>
          </a:p>
          <a:p>
            <a:pPr marL="0" lvl="0" indent="0">
              <a:spcBef>
                <a:spcPts val="600"/>
              </a:spcBef>
              <a:buClr>
                <a:srgbClr val="002060"/>
              </a:buClr>
              <a:buSzPts val="1800"/>
              <a:buNone/>
            </a:pPr>
            <a:r>
              <a:rPr lang="fr-FR" sz="1800" dirty="0"/>
              <a:t>Tous ces documents et bien d’autres sont disponibles sur le wiki : </a:t>
            </a:r>
            <a:r>
              <a:rPr lang="fr-FR" sz="1800" dirty="0">
                <a:hlinkClick r:id="rId8"/>
              </a:rPr>
              <a:t>start [Wiki Aires Educatives]</a:t>
            </a:r>
            <a:r>
              <a:rPr lang="fr-FR" sz="1800" dirty="0"/>
              <a:t> (ofb.fr)  </a:t>
            </a:r>
          </a:p>
          <a:p>
            <a:pPr marL="0" lvl="0" indent="0" algn="l" rtl="0">
              <a:lnSpc>
                <a:spcPct val="100000"/>
              </a:lnSpc>
              <a:spcBef>
                <a:spcPts val="600"/>
              </a:spcBef>
              <a:spcAft>
                <a:spcPts val="0"/>
              </a:spcAft>
              <a:buClr>
                <a:srgbClr val="002060"/>
              </a:buClr>
              <a:buSzPts val="1800"/>
              <a:buNone/>
            </a:pPr>
            <a:endParaRPr lang="fr-FR" sz="1800" b="0" u="sng" dirty="0"/>
          </a:p>
          <a:p>
            <a:pPr marL="0" lvl="0" indent="0" algn="l" rtl="0">
              <a:lnSpc>
                <a:spcPct val="100000"/>
              </a:lnSpc>
              <a:spcBef>
                <a:spcPts val="600"/>
              </a:spcBef>
              <a:spcAft>
                <a:spcPts val="0"/>
              </a:spcAft>
              <a:buClr>
                <a:srgbClr val="002060"/>
              </a:buClr>
              <a:buSzPts val="1800"/>
              <a:buNone/>
            </a:pPr>
            <a:endParaRPr lang="fr-FR" sz="1800" b="0" u="sng"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44"/>
          <p:cNvSpPr txBox="1">
            <a:spLocks noGrp="1"/>
          </p:cNvSpPr>
          <p:nvPr>
            <p:ph type="body" idx="1"/>
          </p:nvPr>
        </p:nvSpPr>
        <p:spPr>
          <a:xfrm>
            <a:off x="551921" y="1260351"/>
            <a:ext cx="12362242" cy="360040"/>
          </a:xfrm>
          <a:prstGeom prst="rect">
            <a:avLst/>
          </a:prstGeom>
          <a:noFill/>
          <a:ln>
            <a:noFill/>
          </a:ln>
        </p:spPr>
        <p:txBody>
          <a:bodyPr spcFirstLastPara="1" wrap="square" lIns="0" tIns="0" rIns="0" bIns="0" anchor="t" anchorCtr="0">
            <a:noAutofit/>
          </a:bodyPr>
          <a:lstStyle/>
          <a:p>
            <a:pPr marL="7934" lvl="0" indent="0" algn="l" rtl="0">
              <a:lnSpc>
                <a:spcPct val="100000"/>
              </a:lnSpc>
              <a:spcBef>
                <a:spcPts val="0"/>
              </a:spcBef>
              <a:spcAft>
                <a:spcPts val="0"/>
              </a:spcAft>
              <a:buClr>
                <a:srgbClr val="002060"/>
              </a:buClr>
              <a:buSzPts val="2400"/>
              <a:buNone/>
            </a:pPr>
            <a:r>
              <a:rPr lang="fr-FR" sz="2400" dirty="0"/>
              <a:t>Le Wiki : des ressources en ligne</a:t>
            </a:r>
            <a:endParaRPr dirty="0"/>
          </a:p>
        </p:txBody>
      </p:sp>
      <p:pic>
        <p:nvPicPr>
          <p:cNvPr id="219" name="Google Shape;219;p44"/>
          <p:cNvPicPr preferRelativeResize="0"/>
          <p:nvPr/>
        </p:nvPicPr>
        <p:blipFill rotWithShape="1">
          <a:blip r:embed="rId3">
            <a:alphaModFix/>
          </a:blip>
          <a:srcRect/>
          <a:stretch/>
        </p:blipFill>
        <p:spPr>
          <a:xfrm>
            <a:off x="9392541" y="3025778"/>
            <a:ext cx="2193056" cy="3077410"/>
          </a:xfrm>
          <a:prstGeom prst="rect">
            <a:avLst/>
          </a:prstGeom>
          <a:noFill/>
          <a:ln>
            <a:noFill/>
          </a:ln>
        </p:spPr>
      </p:pic>
      <p:pic>
        <p:nvPicPr>
          <p:cNvPr id="220" name="Google Shape;220;p44"/>
          <p:cNvPicPr preferRelativeResize="0"/>
          <p:nvPr/>
        </p:nvPicPr>
        <p:blipFill rotWithShape="1">
          <a:blip r:embed="rId4">
            <a:alphaModFix/>
          </a:blip>
          <a:srcRect/>
          <a:stretch/>
        </p:blipFill>
        <p:spPr>
          <a:xfrm>
            <a:off x="1552021" y="2109722"/>
            <a:ext cx="6649179" cy="3993466"/>
          </a:xfrm>
          <a:prstGeom prst="rect">
            <a:avLst/>
          </a:prstGeom>
          <a:noFill/>
          <a:ln>
            <a:noFill/>
          </a:ln>
        </p:spPr>
      </p:pic>
      <p:sp>
        <p:nvSpPr>
          <p:cNvPr id="221" name="Google Shape;221;p44"/>
          <p:cNvSpPr/>
          <p:nvPr/>
        </p:nvSpPr>
        <p:spPr>
          <a:xfrm>
            <a:off x="8310341" y="2373882"/>
            <a:ext cx="327525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0" u="sng" strike="noStrike" cap="none" dirty="0">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https://ame.ofb.fr/doku.php?id=start</a:t>
            </a:r>
            <a:r>
              <a:rPr lang="fr-FR" sz="1400" b="0" i="0" u="none" strike="noStrike" cap="none" dirty="0">
                <a:solidFill>
                  <a:srgbClr val="000000"/>
                </a:solidFill>
                <a:latin typeface="Arial"/>
                <a:ea typeface="Arial"/>
                <a:cs typeface="Arial"/>
                <a:sym typeface="Arial"/>
              </a:rPr>
              <a:t> </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5"/>
          <p:cNvSpPr txBox="1">
            <a:spLocks noGrp="1"/>
          </p:cNvSpPr>
          <p:nvPr>
            <p:ph type="body" idx="1"/>
          </p:nvPr>
        </p:nvSpPr>
        <p:spPr>
          <a:xfrm>
            <a:off x="551921" y="1260352"/>
            <a:ext cx="6875039" cy="486570"/>
          </a:xfrm>
          <a:prstGeom prst="rect">
            <a:avLst/>
          </a:prstGeom>
          <a:noFill/>
          <a:ln>
            <a:noFill/>
          </a:ln>
        </p:spPr>
        <p:txBody>
          <a:bodyPr spcFirstLastPara="1" wrap="square" lIns="0" tIns="0" rIns="0" bIns="0" anchor="t" anchorCtr="0">
            <a:noAutofit/>
          </a:bodyPr>
          <a:lstStyle/>
          <a:p>
            <a:pPr marL="7934" lvl="0" indent="0" algn="l" rtl="0">
              <a:lnSpc>
                <a:spcPct val="100000"/>
              </a:lnSpc>
              <a:spcBef>
                <a:spcPts val="0"/>
              </a:spcBef>
              <a:spcAft>
                <a:spcPts val="0"/>
              </a:spcAft>
              <a:buClr>
                <a:srgbClr val="002060"/>
              </a:buClr>
              <a:buSzPts val="2400"/>
              <a:buNone/>
            </a:pPr>
            <a:r>
              <a:rPr lang="fr-FR" sz="2400" dirty="0"/>
              <a:t>Les Aires Terrestres Educatives franciliennes</a:t>
            </a:r>
            <a:endParaRPr sz="1600" b="0" dirty="0"/>
          </a:p>
          <a:p>
            <a:pPr marL="285750" lvl="0" indent="-171450" algn="l" rtl="0">
              <a:lnSpc>
                <a:spcPct val="100000"/>
              </a:lnSpc>
              <a:spcBef>
                <a:spcPts val="600"/>
              </a:spcBef>
              <a:spcAft>
                <a:spcPts val="0"/>
              </a:spcAft>
              <a:buSzPts val="1800"/>
              <a:buFont typeface="Noto Sans Symbols"/>
              <a:buNone/>
            </a:pPr>
            <a:endParaRPr sz="1800" b="0" dirty="0">
              <a:solidFill>
                <a:srgbClr val="1CA7B1"/>
              </a:solidFill>
            </a:endParaRPr>
          </a:p>
        </p:txBody>
      </p:sp>
      <p:sp>
        <p:nvSpPr>
          <p:cNvPr id="209" name="Google Shape;209;p25"/>
          <p:cNvSpPr/>
          <p:nvPr/>
        </p:nvSpPr>
        <p:spPr>
          <a:xfrm>
            <a:off x="7426960" y="2888157"/>
            <a:ext cx="4748325" cy="600124"/>
          </a:xfrm>
          <a:prstGeom prst="rect">
            <a:avLst/>
          </a:prstGeom>
          <a:solidFill>
            <a:srgbClr val="EEE5D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FR" sz="1400" b="0" i="0" u="sng" strike="noStrike" cap="non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margot.minguet@ofb.gouv.fr</a:t>
            </a:r>
            <a:r>
              <a:rPr lang="fr-FR" sz="1400" b="0" i="0" u="none" strike="noStrike" cap="none" dirty="0">
                <a:solidFill>
                  <a:srgbClr val="000000"/>
                </a:solidFill>
                <a:latin typeface="Arial"/>
                <a:ea typeface="Arial"/>
                <a:cs typeface="Arial"/>
                <a:sym typeface="Arial"/>
              </a:rPr>
              <a:t> – 07.60.54.96.59</a:t>
            </a:r>
            <a:endParaRPr sz="1400" b="0" i="0" u="sng" strike="noStrike" cap="none" dirty="0">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endParaRPr>
          </a:p>
          <a:p>
            <a:pPr lvl="0" algn="ctr">
              <a:spcBef>
                <a:spcPts val="600"/>
              </a:spcBef>
            </a:pPr>
            <a:r>
              <a:rPr lang="fr-FR" dirty="0">
                <a:hlinkClick r:id="rId5">
                  <a:extLst>
                    <a:ext uri="{A12FA001-AC4F-418D-AE19-62706E023703}">
                      <ahyp:hlinkClr xmlns:ahyp="http://schemas.microsoft.com/office/drawing/2018/hyperlinkcolor" val="tx"/>
                    </a:ext>
                  </a:extLst>
                </a:hlinkClick>
              </a:rPr>
              <a:t>blandine.young@graine-idf.org</a:t>
            </a:r>
            <a:r>
              <a:rPr lang="fr-FR" dirty="0"/>
              <a:t> – 07 56 82 51 90</a:t>
            </a:r>
            <a:endParaRPr dirty="0"/>
          </a:p>
        </p:txBody>
      </p:sp>
      <p:pic>
        <p:nvPicPr>
          <p:cNvPr id="210" name="Google Shape;210;p25" descr="Badge professionnel"/>
          <p:cNvPicPr preferRelativeResize="0"/>
          <p:nvPr/>
        </p:nvPicPr>
        <p:blipFill rotWithShape="1">
          <a:blip r:embed="rId6">
            <a:alphaModFix/>
          </a:blip>
          <a:srcRect/>
          <a:stretch/>
        </p:blipFill>
        <p:spPr>
          <a:xfrm>
            <a:off x="9519303" y="1986409"/>
            <a:ext cx="589082" cy="589082"/>
          </a:xfrm>
          <a:prstGeom prst="rect">
            <a:avLst/>
          </a:prstGeom>
          <a:noFill/>
          <a:ln>
            <a:noFill/>
          </a:ln>
        </p:spPr>
      </p:pic>
      <p:sp>
        <p:nvSpPr>
          <p:cNvPr id="212" name="Google Shape;212;p25"/>
          <p:cNvSpPr txBox="1"/>
          <p:nvPr/>
        </p:nvSpPr>
        <p:spPr>
          <a:xfrm>
            <a:off x="551922" y="2097710"/>
            <a:ext cx="5912934" cy="48657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600"/>
              </a:spcBef>
              <a:spcAft>
                <a:spcPts val="0"/>
              </a:spcAft>
              <a:buClr>
                <a:srgbClr val="000000"/>
              </a:buClr>
              <a:buSzPts val="1800"/>
              <a:buFont typeface="Arial"/>
              <a:buNone/>
            </a:pPr>
            <a:r>
              <a:rPr lang="fr-FR" sz="1800" b="1" i="0" u="none" strike="noStrike" cap="none" dirty="0">
                <a:solidFill>
                  <a:srgbClr val="1CA7B1"/>
                </a:solidFill>
                <a:latin typeface="Arial"/>
                <a:ea typeface="Arial"/>
                <a:cs typeface="Arial"/>
                <a:sym typeface="Arial"/>
              </a:rPr>
              <a:t>Les contacts en Région</a:t>
            </a:r>
            <a:r>
              <a:rPr lang="fr-FR" sz="1800" b="1" dirty="0">
                <a:solidFill>
                  <a:srgbClr val="1CA7B1"/>
                </a:solidFill>
              </a:rPr>
              <a:t> :</a:t>
            </a:r>
            <a:endParaRPr dirty="0"/>
          </a:p>
        </p:txBody>
      </p:sp>
      <p:sp>
        <p:nvSpPr>
          <p:cNvPr id="213" name="Google Shape;213;p25"/>
          <p:cNvSpPr/>
          <p:nvPr/>
        </p:nvSpPr>
        <p:spPr>
          <a:xfrm>
            <a:off x="7439682" y="4414485"/>
            <a:ext cx="4748325" cy="892512"/>
          </a:xfrm>
          <a:prstGeom prst="rect">
            <a:avLst/>
          </a:prstGeom>
          <a:solidFill>
            <a:srgbClr val="EEE5D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FR" sz="1400" b="0" i="0" u="sng" strike="noStrike" cap="none" dirty="0">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Mission.edd@ac-creteil.fr</a:t>
            </a:r>
            <a:endParaRPr sz="1400" b="0" i="0" u="sng" strike="noStrike" cap="none" dirty="0">
              <a:solidFill>
                <a:srgbClr val="000000"/>
              </a:solidFill>
              <a:latin typeface="Arial"/>
              <a:ea typeface="Arial"/>
              <a:cs typeface="Arial"/>
              <a:sym typeface="Arial"/>
            </a:endParaRPr>
          </a:p>
          <a:p>
            <a:pPr lvl="0" algn="ctr">
              <a:spcBef>
                <a:spcPts val="600"/>
              </a:spcBef>
            </a:pPr>
            <a:r>
              <a:rPr lang="fr-FR" u="sng" dirty="0"/>
              <a:t>Florence.bouteloup1@ac-versailles.fr</a:t>
            </a:r>
          </a:p>
          <a:p>
            <a:pPr lvl="0" algn="ctr">
              <a:spcBef>
                <a:spcPts val="600"/>
              </a:spcBef>
            </a:pPr>
            <a:r>
              <a:rPr lang="fr-FR" dirty="0">
                <a:hlinkClick r:id="rId8">
                  <a:extLst>
                    <a:ext uri="{A12FA001-AC4F-418D-AE19-62706E023703}">
                      <ahyp:hlinkClr xmlns:ahyp="http://schemas.microsoft.com/office/drawing/2018/hyperlinkcolor" val="tx"/>
                    </a:ext>
                  </a:extLst>
                </a:hlinkClick>
              </a:rPr>
              <a:t>Anne.Parillaud@ac-paris.fr</a:t>
            </a:r>
            <a:r>
              <a:rPr lang="fr-FR" dirty="0"/>
              <a:t> </a:t>
            </a:r>
            <a:endParaRPr sz="1400" b="0" i="0" u="none" strike="noStrike" cap="none" dirty="0">
              <a:sym typeface="Arial"/>
            </a:endParaRPr>
          </a:p>
        </p:txBody>
      </p:sp>
      <p:sp>
        <p:nvSpPr>
          <p:cNvPr id="12" name="Google Shape;212;p25">
            <a:extLst>
              <a:ext uri="{FF2B5EF4-FFF2-40B4-BE49-F238E27FC236}">
                <a16:creationId xmlns:a16="http://schemas.microsoft.com/office/drawing/2014/main" id="{9E2C251B-F999-42AA-B19C-35401235AC78}"/>
              </a:ext>
            </a:extLst>
          </p:cNvPr>
          <p:cNvSpPr txBox="1"/>
          <p:nvPr/>
        </p:nvSpPr>
        <p:spPr>
          <a:xfrm>
            <a:off x="1032973" y="2642194"/>
            <a:ext cx="5912934" cy="3041036"/>
          </a:xfrm>
          <a:prstGeom prst="rect">
            <a:avLst/>
          </a:prstGeom>
          <a:noFill/>
          <a:ln>
            <a:noFill/>
          </a:ln>
        </p:spPr>
        <p:txBody>
          <a:bodyPr spcFirstLastPara="1" wrap="square" lIns="0" tIns="0" rIns="0" bIns="0" anchor="t" anchorCtr="0">
            <a:noAutofit/>
          </a:bodyPr>
          <a:lstStyle/>
          <a:p>
            <a:pPr marR="0" lvl="0" algn="l" rtl="0">
              <a:lnSpc>
                <a:spcPct val="100000"/>
              </a:lnSpc>
              <a:spcBef>
                <a:spcPts val="600"/>
              </a:spcBef>
              <a:spcAft>
                <a:spcPts val="0"/>
              </a:spcAft>
              <a:buClr>
                <a:srgbClr val="000000"/>
              </a:buClr>
              <a:buSzPts val="1800"/>
            </a:pPr>
            <a:r>
              <a:rPr lang="fr-FR" sz="1600" b="0" i="0" u="none" strike="noStrike" cap="none" dirty="0">
                <a:solidFill>
                  <a:srgbClr val="000000"/>
                </a:solidFill>
                <a:latin typeface="Arial"/>
                <a:ea typeface="Arial"/>
                <a:cs typeface="Arial"/>
                <a:sym typeface="Arial"/>
              </a:rPr>
              <a:t>L’OFB et le GRAINE Île-de-France sont là pour :</a:t>
            </a:r>
          </a:p>
          <a:p>
            <a:pPr marL="285750" marR="0" lvl="0" indent="-285750" algn="l" rtl="0">
              <a:lnSpc>
                <a:spcPct val="100000"/>
              </a:lnSpc>
              <a:spcBef>
                <a:spcPts val="600"/>
              </a:spcBef>
              <a:spcAft>
                <a:spcPts val="0"/>
              </a:spcAft>
              <a:buClr>
                <a:srgbClr val="000000"/>
              </a:buClr>
              <a:buSzPts val="1800"/>
              <a:buFontTx/>
              <a:buChar char="-"/>
            </a:pPr>
            <a:r>
              <a:rPr lang="fr-FR" sz="1600" dirty="0"/>
              <a:t>v</a:t>
            </a:r>
            <a:r>
              <a:rPr lang="fr-FR" sz="1600" b="0" i="0" u="none" strike="noStrike" cap="none" dirty="0">
                <a:solidFill>
                  <a:srgbClr val="000000"/>
                </a:solidFill>
                <a:latin typeface="Arial"/>
                <a:ea typeface="Arial"/>
                <a:cs typeface="Arial"/>
                <a:sym typeface="Arial"/>
              </a:rPr>
              <a:t>ous accompagner au fil de l’année</a:t>
            </a:r>
          </a:p>
          <a:p>
            <a:pPr marL="285750" marR="0" lvl="0" indent="-285750" algn="l" rtl="0">
              <a:lnSpc>
                <a:spcPct val="100000"/>
              </a:lnSpc>
              <a:spcBef>
                <a:spcPts val="600"/>
              </a:spcBef>
              <a:spcAft>
                <a:spcPts val="0"/>
              </a:spcAft>
              <a:buClr>
                <a:srgbClr val="000000"/>
              </a:buClr>
              <a:buSzPts val="1800"/>
              <a:buFontTx/>
              <a:buChar char="-"/>
            </a:pPr>
            <a:r>
              <a:rPr lang="fr-FR" sz="1600" dirty="0"/>
              <a:t>répondre à vos questions</a:t>
            </a:r>
          </a:p>
          <a:p>
            <a:pPr marL="285750" marR="0" lvl="0" indent="-285750" algn="l" rtl="0">
              <a:lnSpc>
                <a:spcPct val="100000"/>
              </a:lnSpc>
              <a:spcBef>
                <a:spcPts val="600"/>
              </a:spcBef>
              <a:spcAft>
                <a:spcPts val="0"/>
              </a:spcAft>
              <a:buClr>
                <a:srgbClr val="000000"/>
              </a:buClr>
              <a:buSzPts val="1800"/>
              <a:buFontTx/>
              <a:buChar char="-"/>
            </a:pPr>
            <a:r>
              <a:rPr lang="fr-FR" sz="1600" dirty="0"/>
              <a:t>vous appuyer en cas de problème</a:t>
            </a:r>
            <a:endParaRPr dirty="0"/>
          </a:p>
          <a:p>
            <a:pPr marL="285750" marR="0" lvl="0" indent="-171450" algn="l" rtl="0">
              <a:lnSpc>
                <a:spcPct val="100000"/>
              </a:lnSpc>
              <a:spcBef>
                <a:spcPts val="600"/>
              </a:spcBef>
              <a:spcAft>
                <a:spcPts val="0"/>
              </a:spcAft>
              <a:buClr>
                <a:srgbClr val="000000"/>
              </a:buClr>
              <a:buSzPts val="1800"/>
              <a:buFont typeface="Noto Sans Symbols"/>
              <a:buNone/>
            </a:pPr>
            <a:endParaRPr sz="1600" b="0" i="0" u="none" strike="noStrike" cap="none" dirty="0">
              <a:solidFill>
                <a:srgbClr val="000000"/>
              </a:solidFill>
              <a:latin typeface="Arial"/>
              <a:ea typeface="Arial"/>
              <a:cs typeface="Arial"/>
              <a:sym typeface="Arial"/>
            </a:endParaRPr>
          </a:p>
          <a:p>
            <a:pPr marR="0" lvl="0" algn="l" rtl="0">
              <a:lnSpc>
                <a:spcPct val="100000"/>
              </a:lnSpc>
              <a:spcBef>
                <a:spcPts val="600"/>
              </a:spcBef>
              <a:spcAft>
                <a:spcPts val="0"/>
              </a:spcAft>
              <a:buClr>
                <a:srgbClr val="000000"/>
              </a:buClr>
              <a:buSzPts val="1800"/>
            </a:pPr>
            <a:r>
              <a:rPr lang="fr-FR" sz="1600" b="0" i="0" u="none" strike="noStrike" cap="none" dirty="0">
                <a:solidFill>
                  <a:srgbClr val="000000"/>
                </a:solidFill>
                <a:latin typeface="Arial"/>
                <a:ea typeface="Arial"/>
                <a:cs typeface="Arial"/>
                <a:sym typeface="Arial"/>
              </a:rPr>
              <a:t>Les missions académiques EDD de l’Education Nationale sont là pour :</a:t>
            </a:r>
          </a:p>
          <a:p>
            <a:pPr marL="285750" marR="0" lvl="0" indent="-285750" algn="l" rtl="0">
              <a:lnSpc>
                <a:spcPct val="100000"/>
              </a:lnSpc>
              <a:spcBef>
                <a:spcPts val="600"/>
              </a:spcBef>
              <a:spcAft>
                <a:spcPts val="0"/>
              </a:spcAft>
              <a:buClr>
                <a:srgbClr val="000000"/>
              </a:buClr>
              <a:buSzPts val="1800"/>
              <a:buFontTx/>
              <a:buChar char="-"/>
            </a:pPr>
            <a:r>
              <a:rPr lang="fr-FR" sz="1600" dirty="0"/>
              <a:t>vous renseigner pour se lancer dans la démarche,</a:t>
            </a:r>
          </a:p>
          <a:p>
            <a:pPr marL="285750" marR="0" lvl="0" indent="-285750" algn="l" rtl="0">
              <a:lnSpc>
                <a:spcPct val="100000"/>
              </a:lnSpc>
              <a:spcBef>
                <a:spcPts val="600"/>
              </a:spcBef>
              <a:spcAft>
                <a:spcPts val="0"/>
              </a:spcAft>
              <a:buClr>
                <a:srgbClr val="000000"/>
              </a:buClr>
              <a:buSzPts val="1800"/>
              <a:buFontTx/>
              <a:buChar char="-"/>
            </a:pPr>
            <a:r>
              <a:rPr lang="fr-FR" sz="1600" b="0" i="0" u="none" strike="noStrike" cap="none" dirty="0">
                <a:solidFill>
                  <a:srgbClr val="000000"/>
                </a:solidFill>
                <a:latin typeface="Arial"/>
                <a:ea typeface="Arial"/>
                <a:cs typeface="Arial"/>
                <a:sym typeface="Arial"/>
              </a:rPr>
              <a:t>vous former au dispositif (offre de formation)</a:t>
            </a:r>
          </a:p>
        </p:txBody>
      </p:sp>
    </p:spTree>
    <p:extLst>
      <p:ext uri="{BB962C8B-B14F-4D97-AF65-F5344CB8AC3E}">
        <p14:creationId xmlns:p14="http://schemas.microsoft.com/office/powerpoint/2010/main" val="3113602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9"/>
          <p:cNvSpPr txBox="1">
            <a:spLocks noGrp="1"/>
          </p:cNvSpPr>
          <p:nvPr>
            <p:ph type="body" idx="1"/>
          </p:nvPr>
        </p:nvSpPr>
        <p:spPr>
          <a:xfrm>
            <a:off x="551921" y="1260351"/>
            <a:ext cx="12362242" cy="57606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600"/>
              </a:spcBef>
              <a:spcAft>
                <a:spcPts val="0"/>
              </a:spcAft>
              <a:buClr>
                <a:srgbClr val="002060"/>
              </a:buClr>
              <a:buSzPts val="1800"/>
              <a:buNone/>
            </a:pPr>
            <a:r>
              <a:rPr lang="fr-FR" sz="2400" dirty="0"/>
              <a:t>Ressources</a:t>
            </a:r>
            <a:endParaRPr sz="2400" dirty="0"/>
          </a:p>
          <a:p>
            <a:pPr marL="0" lvl="0" indent="0" algn="l" rtl="0">
              <a:lnSpc>
                <a:spcPct val="100000"/>
              </a:lnSpc>
              <a:spcBef>
                <a:spcPts val="600"/>
              </a:spcBef>
              <a:spcAft>
                <a:spcPts val="0"/>
              </a:spcAft>
              <a:buClr>
                <a:srgbClr val="000000"/>
              </a:buClr>
              <a:buSzPts val="1800"/>
              <a:buNone/>
            </a:pPr>
            <a:endParaRPr sz="1800" b="0" dirty="0">
              <a:latin typeface="Arial"/>
              <a:ea typeface="Arial"/>
              <a:cs typeface="Arial"/>
              <a:sym typeface="Arial"/>
            </a:endParaRPr>
          </a:p>
          <a:p>
            <a:pPr marL="285750" lvl="0" indent="-285750" algn="l" rtl="0">
              <a:lnSpc>
                <a:spcPct val="100000"/>
              </a:lnSpc>
              <a:spcBef>
                <a:spcPts val="600"/>
              </a:spcBef>
              <a:spcAft>
                <a:spcPts val="0"/>
              </a:spcAft>
              <a:buClr>
                <a:srgbClr val="002060"/>
              </a:buClr>
              <a:buSzPts val="1800"/>
              <a:buFont typeface="Arial"/>
              <a:buChar char="-"/>
            </a:pPr>
            <a:r>
              <a:rPr lang="fr-FR" sz="1600" b="0" dirty="0">
                <a:latin typeface="Arial"/>
                <a:ea typeface="Arial"/>
                <a:cs typeface="Arial"/>
                <a:sym typeface="Arial"/>
              </a:rPr>
              <a:t>Guide méthodologique pour lancer une aire éducative </a:t>
            </a:r>
            <a:r>
              <a:rPr lang="fr-FR" sz="1600" b="0" u="sng" dirty="0">
                <a:solidFill>
                  <a:schemeClr val="hlink"/>
                </a:solidFill>
                <a:latin typeface="Arial"/>
                <a:ea typeface="Arial"/>
                <a:cs typeface="Arial"/>
                <a:sym typeface="Arial"/>
                <a:hlinkClick r:id="rId3"/>
              </a:rPr>
              <a:t>https://ame.ofb.fr/lib/exe/fetch.php?media=docs_cadrage:guide_methodo_creation_ae_v3_final_charte.pdf</a:t>
            </a:r>
            <a:r>
              <a:rPr lang="fr-FR" sz="1600" b="0" u="sng" dirty="0">
                <a:latin typeface="Arial"/>
                <a:ea typeface="Arial"/>
                <a:cs typeface="Arial"/>
                <a:sym typeface="Arial"/>
              </a:rPr>
              <a:t> </a:t>
            </a:r>
            <a:endParaRPr sz="1600" dirty="0"/>
          </a:p>
          <a:p>
            <a:pPr marL="285750" lvl="0" indent="-285750" algn="l" rtl="0">
              <a:lnSpc>
                <a:spcPct val="100000"/>
              </a:lnSpc>
              <a:spcBef>
                <a:spcPts val="600"/>
              </a:spcBef>
              <a:spcAft>
                <a:spcPts val="0"/>
              </a:spcAft>
              <a:buClr>
                <a:srgbClr val="002060"/>
              </a:buClr>
              <a:buSzPts val="1800"/>
              <a:buFont typeface="Arial"/>
              <a:buChar char="-"/>
            </a:pPr>
            <a:r>
              <a:rPr lang="fr-FR" sz="1600" b="0" dirty="0">
                <a:latin typeface="Arial"/>
                <a:ea typeface="Arial"/>
                <a:cs typeface="Arial"/>
                <a:sym typeface="Arial"/>
              </a:rPr>
              <a:t>Wiki de questions réponses </a:t>
            </a:r>
            <a:r>
              <a:rPr lang="fr-FR" sz="1600" b="0" u="sng" dirty="0">
                <a:solidFill>
                  <a:schemeClr val="hlink"/>
                </a:solidFill>
                <a:hlinkClick r:id="rId4"/>
              </a:rPr>
              <a:t>https://ame.ofb.fr/doku.php?id=le_label_detail</a:t>
            </a:r>
            <a:r>
              <a:rPr lang="fr-FR" sz="1600" b="0" u="sng" dirty="0"/>
              <a:t> </a:t>
            </a:r>
            <a:endParaRPr sz="1600" dirty="0"/>
          </a:p>
          <a:p>
            <a:pPr marL="285750" lvl="0" indent="-285750" algn="l" rtl="0">
              <a:lnSpc>
                <a:spcPct val="100000"/>
              </a:lnSpc>
              <a:spcBef>
                <a:spcPts val="600"/>
              </a:spcBef>
              <a:spcAft>
                <a:spcPts val="0"/>
              </a:spcAft>
              <a:buClr>
                <a:srgbClr val="002060"/>
              </a:buClr>
              <a:buSzPts val="1800"/>
              <a:buFont typeface="Arial"/>
              <a:buChar char="-"/>
            </a:pPr>
            <a:r>
              <a:rPr lang="fr-FR" sz="1600" b="0" dirty="0">
                <a:latin typeface="Arial"/>
                <a:ea typeface="Arial"/>
                <a:cs typeface="Arial"/>
                <a:sym typeface="Arial"/>
              </a:rPr>
              <a:t>Vidéos retours d’expérience </a:t>
            </a:r>
            <a:r>
              <a:rPr lang="fr-FR" sz="1600" b="0" u="sng" dirty="0">
                <a:solidFill>
                  <a:schemeClr val="hlink"/>
                </a:solidFill>
                <a:hlinkClick r:id="rId5"/>
              </a:rPr>
              <a:t>https://app.frame.io/presentations/0e681456-0f8e-46f1-8613-88c0f2d23847</a:t>
            </a:r>
            <a:r>
              <a:rPr lang="fr-FR" sz="1600" b="0" u="sng" dirty="0"/>
              <a:t> </a:t>
            </a:r>
            <a:endParaRPr sz="1600" dirty="0"/>
          </a:p>
          <a:p>
            <a:pPr marL="285750" lvl="0" indent="-285750" algn="l" rtl="0">
              <a:lnSpc>
                <a:spcPct val="100000"/>
              </a:lnSpc>
              <a:spcBef>
                <a:spcPts val="600"/>
              </a:spcBef>
              <a:spcAft>
                <a:spcPts val="0"/>
              </a:spcAft>
              <a:buClr>
                <a:srgbClr val="002060"/>
              </a:buClr>
              <a:buSzPts val="1800"/>
              <a:buFont typeface="Arial"/>
              <a:buChar char="-"/>
            </a:pPr>
            <a:r>
              <a:rPr lang="fr-FR" sz="1600" b="0" dirty="0">
                <a:latin typeface="Arial"/>
                <a:ea typeface="Arial"/>
                <a:cs typeface="Arial"/>
                <a:sym typeface="Arial"/>
              </a:rPr>
              <a:t>Valorisation des projets sur la plateforme participative « sentinelles de la nature » de France Nature Environnement </a:t>
            </a:r>
            <a:r>
              <a:rPr lang="fr-FR" sz="1600" b="0" u="sng" dirty="0">
                <a:solidFill>
                  <a:schemeClr val="hlink"/>
                </a:solidFill>
                <a:hlinkClick r:id="rId6"/>
              </a:rPr>
              <a:t>https://sentinellesdelanature.fr/alerte/16953/</a:t>
            </a:r>
            <a:r>
              <a:rPr lang="fr-FR" sz="1600" b="0" u="sng" dirty="0"/>
              <a:t> </a:t>
            </a:r>
            <a:endParaRPr dirty="0"/>
          </a:p>
          <a:p>
            <a:pPr marL="285750" lvl="0" indent="-171450" algn="l" rtl="0">
              <a:lnSpc>
                <a:spcPct val="100000"/>
              </a:lnSpc>
              <a:spcBef>
                <a:spcPts val="600"/>
              </a:spcBef>
              <a:spcAft>
                <a:spcPts val="0"/>
              </a:spcAft>
              <a:buClr>
                <a:srgbClr val="002060"/>
              </a:buClr>
              <a:buSzPts val="1800"/>
              <a:buFont typeface="Arial"/>
              <a:buNone/>
            </a:pPr>
            <a:endParaRPr sz="1800" b="0" u="sng" dirty="0">
              <a:latin typeface="Arial"/>
              <a:ea typeface="Arial"/>
              <a:cs typeface="Arial"/>
              <a:sym typeface="Arial"/>
            </a:endParaRPr>
          </a:p>
          <a:p>
            <a:pPr marL="0" lvl="0" indent="0" algn="l" rtl="0">
              <a:lnSpc>
                <a:spcPct val="100000"/>
              </a:lnSpc>
              <a:spcBef>
                <a:spcPts val="0"/>
              </a:spcBef>
              <a:spcAft>
                <a:spcPts val="0"/>
              </a:spcAft>
              <a:buClr>
                <a:srgbClr val="002060"/>
              </a:buClr>
              <a:buSzPts val="1800"/>
              <a:buNone/>
            </a:pPr>
            <a:r>
              <a:rPr lang="fr-FR" sz="1600" u="sng" dirty="0"/>
              <a:t>Animer un conseil de la Terre</a:t>
            </a:r>
            <a:endParaRPr sz="1600" b="0" dirty="0"/>
          </a:p>
          <a:p>
            <a:pPr marL="285750" lvl="0" indent="-285750" algn="l" rtl="0">
              <a:lnSpc>
                <a:spcPct val="100000"/>
              </a:lnSpc>
              <a:spcBef>
                <a:spcPts val="600"/>
              </a:spcBef>
              <a:spcAft>
                <a:spcPts val="0"/>
              </a:spcAft>
              <a:buSzPts val="1400"/>
              <a:buFont typeface="Arial"/>
              <a:buChar char="-"/>
            </a:pPr>
            <a:r>
              <a:rPr lang="fr-FR" sz="1600" b="0" dirty="0"/>
              <a:t>Exemples de compte-rendu : </a:t>
            </a:r>
            <a:r>
              <a:rPr lang="fr-FR" sz="1600" b="0" u="sng" dirty="0">
                <a:solidFill>
                  <a:schemeClr val="hlink"/>
                </a:solidFill>
                <a:hlinkClick r:id="rId7"/>
              </a:rPr>
              <a:t>https://padlet.com/veroleandre/organisation-des-conseils-kcxlw6rzkazd</a:t>
            </a:r>
            <a:r>
              <a:rPr lang="fr-FR" sz="1600" b="0" dirty="0"/>
              <a:t> </a:t>
            </a:r>
            <a:endParaRPr dirty="0"/>
          </a:p>
          <a:p>
            <a:pPr marL="285750" lvl="0" indent="-285750" algn="l" rtl="0">
              <a:lnSpc>
                <a:spcPct val="100000"/>
              </a:lnSpc>
              <a:spcBef>
                <a:spcPts val="600"/>
              </a:spcBef>
              <a:spcAft>
                <a:spcPts val="0"/>
              </a:spcAft>
              <a:buSzPts val="1400"/>
              <a:buFont typeface="Arial"/>
              <a:buChar char="-"/>
            </a:pPr>
            <a:r>
              <a:rPr lang="fr-FR" sz="1600" b="0" u="sng" dirty="0">
                <a:solidFill>
                  <a:schemeClr val="hlink"/>
                </a:solidFill>
                <a:hlinkClick r:id="rId8"/>
              </a:rPr>
              <a:t>https://edd.ac-creteil.fr/Les-methodes-du-debat-participatif</a:t>
            </a:r>
            <a:endParaRPr sz="1600" b="0" dirty="0"/>
          </a:p>
          <a:p>
            <a:pPr marL="285750" lvl="0" indent="-285750" algn="l" rtl="0">
              <a:lnSpc>
                <a:spcPct val="100000"/>
              </a:lnSpc>
              <a:spcBef>
                <a:spcPts val="600"/>
              </a:spcBef>
              <a:spcAft>
                <a:spcPts val="0"/>
              </a:spcAft>
              <a:buSzPts val="1400"/>
              <a:buFont typeface="Arial"/>
              <a:buChar char="-"/>
            </a:pPr>
            <a:r>
              <a:rPr lang="fr-FR" sz="1600" b="0" u="sng" dirty="0">
                <a:solidFill>
                  <a:schemeClr val="hlink"/>
                </a:solidFill>
                <a:hlinkClick r:id="rId9"/>
              </a:rPr>
              <a:t>https://edd.ac-creteil.fr/Organiser-un-dialogue-avec-des-elus-SolutionsAgenda</a:t>
            </a:r>
            <a:endParaRPr sz="1600" b="0" dirty="0"/>
          </a:p>
          <a:p>
            <a:pPr marL="285750" lvl="0" indent="-285750" algn="l" rtl="0">
              <a:lnSpc>
                <a:spcPct val="100000"/>
              </a:lnSpc>
              <a:spcBef>
                <a:spcPts val="600"/>
              </a:spcBef>
              <a:spcAft>
                <a:spcPts val="0"/>
              </a:spcAft>
              <a:buSzPts val="1400"/>
              <a:buFontTx/>
              <a:buChar char="-"/>
            </a:pPr>
            <a:r>
              <a:rPr lang="fr-FR" sz="1600" b="0" dirty="0"/>
              <a:t>Comment rendre les élèves acteurs dans le portage d’un projet ? </a:t>
            </a:r>
            <a:r>
              <a:rPr lang="fr-FR" sz="1600" b="0" dirty="0">
                <a:hlinkClick r:id="rId10"/>
              </a:rPr>
              <a:t>https://edd.ac-versailles.fr/spip.php?article755</a:t>
            </a:r>
            <a:r>
              <a:rPr lang="fr-FR" sz="1600" b="0" dirty="0"/>
              <a:t> </a:t>
            </a:r>
          </a:p>
          <a:p>
            <a:pPr marL="285750" indent="-285750">
              <a:spcBef>
                <a:spcPts val="600"/>
              </a:spcBef>
              <a:buSzPts val="1400"/>
              <a:buFontTx/>
              <a:buChar char="-"/>
            </a:pPr>
            <a:r>
              <a:rPr lang="fr-FR" sz="1600" b="0" dirty="0"/>
              <a:t>Encourager la dynamique de groupe : </a:t>
            </a:r>
            <a:r>
              <a:rPr lang="fr-FR" sz="1600" b="0" dirty="0">
                <a:hlinkClick r:id="rId11"/>
              </a:rPr>
              <a:t>https://www.cedip.developpement-durable.gouv.fr/IMG/pdf/repertoire_dactivites_brise-glace_cle0a2d4a.pdf</a:t>
            </a:r>
            <a:r>
              <a:rPr lang="fr-FR" sz="1600" b="0" dirty="0"/>
              <a:t> </a:t>
            </a:r>
            <a:endParaRPr sz="1600" b="0" dirty="0"/>
          </a:p>
          <a:p>
            <a:pPr marL="0" lvl="0" indent="0" algn="l" rtl="0">
              <a:lnSpc>
                <a:spcPct val="100000"/>
              </a:lnSpc>
              <a:spcBef>
                <a:spcPts val="600"/>
              </a:spcBef>
              <a:spcAft>
                <a:spcPts val="600"/>
              </a:spcAft>
              <a:buSzPts val="1400"/>
              <a:buNone/>
            </a:pPr>
            <a:endParaRPr sz="1600" b="0" dirty="0"/>
          </a:p>
        </p:txBody>
      </p:sp>
    </p:spTree>
    <p:extLst>
      <p:ext uri="{BB962C8B-B14F-4D97-AF65-F5344CB8AC3E}">
        <p14:creationId xmlns:p14="http://schemas.microsoft.com/office/powerpoint/2010/main" val="1879123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7"/>
          <p:cNvSpPr txBox="1">
            <a:spLocks noGrp="1"/>
          </p:cNvSpPr>
          <p:nvPr>
            <p:ph type="body" idx="1"/>
          </p:nvPr>
        </p:nvSpPr>
        <p:spPr>
          <a:xfrm>
            <a:off x="539998" y="1280398"/>
            <a:ext cx="12356023" cy="772138"/>
          </a:xfrm>
          <a:prstGeom prst="rect">
            <a:avLst/>
          </a:prstGeom>
          <a:noFill/>
          <a:ln>
            <a:noFill/>
          </a:ln>
        </p:spPr>
        <p:txBody>
          <a:bodyPr spcFirstLastPara="1" wrap="square" lIns="0" tIns="0" rIns="0" bIns="0" anchor="t" anchorCtr="0">
            <a:noAutofit/>
          </a:bodyPr>
          <a:lstStyle/>
          <a:p>
            <a:pPr marL="7934" lvl="0" indent="0" algn="l" rtl="0">
              <a:lnSpc>
                <a:spcPct val="100000"/>
              </a:lnSpc>
              <a:spcBef>
                <a:spcPts val="0"/>
              </a:spcBef>
              <a:spcAft>
                <a:spcPts val="0"/>
              </a:spcAft>
              <a:buClr>
                <a:srgbClr val="000000"/>
              </a:buClr>
              <a:buSzPts val="2400"/>
              <a:buNone/>
            </a:pPr>
            <a:r>
              <a:rPr lang="fr-FR" sz="2400" dirty="0"/>
              <a:t>L’Office Français de la Biodiversité,</a:t>
            </a:r>
          </a:p>
          <a:p>
            <a:pPr marL="7934" lvl="0" indent="0" algn="l" rtl="0">
              <a:lnSpc>
                <a:spcPct val="100000"/>
              </a:lnSpc>
              <a:spcBef>
                <a:spcPts val="0"/>
              </a:spcBef>
              <a:spcAft>
                <a:spcPts val="0"/>
              </a:spcAft>
              <a:buClr>
                <a:srgbClr val="000000"/>
              </a:buClr>
              <a:buSzPts val="2400"/>
              <a:buNone/>
            </a:pPr>
            <a:r>
              <a:rPr lang="fr-FR" sz="2400" b="0" dirty="0"/>
              <a:t>établissement public dédié à la protection et la restauration de la biodiversité</a:t>
            </a:r>
            <a:endParaRPr sz="2400" b="0" dirty="0"/>
          </a:p>
          <a:p>
            <a:pPr marL="7934" lvl="0" indent="0" algn="l" rtl="0">
              <a:lnSpc>
                <a:spcPct val="100000"/>
              </a:lnSpc>
              <a:spcBef>
                <a:spcPts val="200"/>
              </a:spcBef>
              <a:spcAft>
                <a:spcPts val="0"/>
              </a:spcAft>
              <a:buClr>
                <a:srgbClr val="000000"/>
              </a:buClr>
              <a:buSzPts val="1000"/>
              <a:buNone/>
            </a:pPr>
            <a:endParaRPr sz="1000" dirty="0"/>
          </a:p>
        </p:txBody>
      </p:sp>
      <p:pic>
        <p:nvPicPr>
          <p:cNvPr id="90" name="Google Shape;90;p7"/>
          <p:cNvPicPr preferRelativeResize="0"/>
          <p:nvPr/>
        </p:nvPicPr>
        <p:blipFill rotWithShape="1">
          <a:blip r:embed="rId3">
            <a:alphaModFix/>
          </a:blip>
          <a:srcRect t="-1" b="49680"/>
          <a:stretch/>
        </p:blipFill>
        <p:spPr>
          <a:xfrm>
            <a:off x="2418576" y="2923327"/>
            <a:ext cx="4103643" cy="2920882"/>
          </a:xfrm>
          <a:prstGeom prst="rect">
            <a:avLst/>
          </a:prstGeom>
          <a:noFill/>
          <a:ln>
            <a:noFill/>
          </a:ln>
        </p:spPr>
      </p:pic>
      <p:pic>
        <p:nvPicPr>
          <p:cNvPr id="91" name="Google Shape;91;p7"/>
          <p:cNvPicPr preferRelativeResize="0"/>
          <p:nvPr/>
        </p:nvPicPr>
        <p:blipFill rotWithShape="1">
          <a:blip r:embed="rId3">
            <a:alphaModFix/>
          </a:blip>
          <a:srcRect t="50044" b="-497"/>
          <a:stretch/>
        </p:blipFill>
        <p:spPr>
          <a:xfrm>
            <a:off x="569451" y="4743536"/>
            <a:ext cx="3115824" cy="2223794"/>
          </a:xfrm>
          <a:prstGeom prst="rect">
            <a:avLst/>
          </a:prstGeom>
          <a:noFill/>
          <a:ln>
            <a:noFill/>
          </a:ln>
        </p:spPr>
      </p:pic>
      <p:sp>
        <p:nvSpPr>
          <p:cNvPr id="93" name="Google Shape;93;p7"/>
          <p:cNvSpPr txBox="1"/>
          <p:nvPr/>
        </p:nvSpPr>
        <p:spPr>
          <a:xfrm>
            <a:off x="744812" y="2169270"/>
            <a:ext cx="5550784" cy="8620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20"/>
              </a:spcBef>
              <a:spcAft>
                <a:spcPts val="0"/>
              </a:spcAft>
              <a:buNone/>
            </a:pPr>
            <a:r>
              <a:rPr lang="fr-FR" b="0" i="0" u="none" strike="noStrike" cap="none" dirty="0">
                <a:solidFill>
                  <a:srgbClr val="000000"/>
                </a:solidFill>
                <a:latin typeface="Arial"/>
                <a:ea typeface="Arial"/>
                <a:cs typeface="Arial"/>
                <a:sym typeface="Arial"/>
              </a:rPr>
              <a:t>3 000 agents qui agissent au quotidien pour la préservation du vivant dans les milieux aquatiques, terrestres et marins</a:t>
            </a:r>
            <a:endParaRPr sz="1200" dirty="0"/>
          </a:p>
        </p:txBody>
      </p:sp>
      <p:sp>
        <p:nvSpPr>
          <p:cNvPr id="94" name="Google Shape;94;p7"/>
          <p:cNvSpPr txBox="1"/>
          <p:nvPr/>
        </p:nvSpPr>
        <p:spPr>
          <a:xfrm>
            <a:off x="4310411" y="5955094"/>
            <a:ext cx="4659549" cy="101223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320"/>
              </a:spcBef>
              <a:spcAft>
                <a:spcPts val="0"/>
              </a:spcAft>
              <a:buNone/>
            </a:pPr>
            <a:r>
              <a:rPr lang="fr-FR" sz="1600" b="0" i="0" u="none" strike="noStrike" cap="none" dirty="0">
                <a:solidFill>
                  <a:srgbClr val="000000"/>
                </a:solidFill>
                <a:latin typeface="Arial"/>
                <a:ea typeface="Arial"/>
                <a:cs typeface="Arial"/>
                <a:sym typeface="Arial"/>
              </a:rPr>
              <a:t>Auprès des scolaires, enseignants, collectivités, citoyens, agriculteurs, entreprises, chasseurs, pêcheurs, associations, fédérations… </a:t>
            </a:r>
            <a:endParaRPr dirty="0"/>
          </a:p>
        </p:txBody>
      </p:sp>
      <p:pic>
        <p:nvPicPr>
          <p:cNvPr id="95" name="Google Shape;95;p7" descr="Grouper"/>
          <p:cNvPicPr preferRelativeResize="0"/>
          <p:nvPr/>
        </p:nvPicPr>
        <p:blipFill rotWithShape="1">
          <a:blip r:embed="rId4">
            <a:alphaModFix/>
          </a:blip>
          <a:srcRect/>
          <a:stretch/>
        </p:blipFill>
        <p:spPr>
          <a:xfrm>
            <a:off x="6200378" y="5121293"/>
            <a:ext cx="1042196" cy="1042196"/>
          </a:xfrm>
          <a:prstGeom prst="rect">
            <a:avLst/>
          </a:prstGeom>
          <a:noFill/>
          <a:ln>
            <a:noFill/>
          </a:ln>
        </p:spPr>
      </p:pic>
      <p:pic>
        <p:nvPicPr>
          <p:cNvPr id="96" name="Google Shape;96;p7" descr="Brainstorming de groupe"/>
          <p:cNvPicPr preferRelativeResize="0"/>
          <p:nvPr/>
        </p:nvPicPr>
        <p:blipFill rotWithShape="1">
          <a:blip r:embed="rId5">
            <a:alphaModFix/>
          </a:blip>
          <a:srcRect/>
          <a:stretch/>
        </p:blipFill>
        <p:spPr>
          <a:xfrm>
            <a:off x="311398" y="2169269"/>
            <a:ext cx="457200" cy="457200"/>
          </a:xfrm>
          <a:prstGeom prst="rect">
            <a:avLst/>
          </a:prstGeom>
          <a:noFill/>
          <a:ln>
            <a:noFill/>
          </a:ln>
        </p:spPr>
      </p:pic>
      <p:sp>
        <p:nvSpPr>
          <p:cNvPr id="12" name="Google Shape;89;p7">
            <a:extLst>
              <a:ext uri="{FF2B5EF4-FFF2-40B4-BE49-F238E27FC236}">
                <a16:creationId xmlns:a16="http://schemas.microsoft.com/office/drawing/2014/main" id="{D066BC0B-EB76-45B2-A043-2A3B66C05849}"/>
              </a:ext>
            </a:extLst>
          </p:cNvPr>
          <p:cNvSpPr txBox="1"/>
          <p:nvPr/>
        </p:nvSpPr>
        <p:spPr>
          <a:xfrm>
            <a:off x="7147355" y="2626469"/>
            <a:ext cx="5550784" cy="2920882"/>
          </a:xfrm>
          <a:prstGeom prst="rect">
            <a:avLst/>
          </a:prstGeom>
          <a:noFill/>
          <a:ln>
            <a:noFill/>
          </a:ln>
        </p:spPr>
        <p:txBody>
          <a:bodyPr spcFirstLastPara="1" wrap="square" lIns="91425" tIns="45700" rIns="91425" bIns="45700" anchor="t" anchorCtr="0">
            <a:noAutofit/>
          </a:bodyPr>
          <a:lstStyle/>
          <a:p>
            <a:pPr marL="7934" marR="0" lvl="0" indent="0" algn="l" rtl="0">
              <a:lnSpc>
                <a:spcPct val="100000"/>
              </a:lnSpc>
              <a:spcBef>
                <a:spcPts val="0"/>
              </a:spcBef>
              <a:spcAft>
                <a:spcPts val="0"/>
              </a:spcAft>
              <a:buClr>
                <a:srgbClr val="000000"/>
              </a:buClr>
              <a:buSzPts val="2400"/>
              <a:buFont typeface="Arial"/>
              <a:buNone/>
            </a:pPr>
            <a:r>
              <a:rPr lang="fr-FR" sz="2400" b="1" i="0" u="none" strike="noStrike" cap="none" dirty="0">
                <a:solidFill>
                  <a:srgbClr val="000000"/>
                </a:solidFill>
                <a:latin typeface="Arial"/>
                <a:ea typeface="Arial"/>
                <a:cs typeface="Arial"/>
                <a:sym typeface="Arial"/>
              </a:rPr>
              <a:t>5 missions complémentaires</a:t>
            </a:r>
            <a:endParaRPr sz="1400" b="0" i="0" u="none" strike="noStrike" cap="none" dirty="0">
              <a:solidFill>
                <a:srgbClr val="000000"/>
              </a:solidFill>
              <a:latin typeface="Arial"/>
              <a:ea typeface="Arial"/>
              <a:cs typeface="Arial"/>
              <a:sym typeface="Arial"/>
            </a:endParaRPr>
          </a:p>
          <a:p>
            <a:pPr marL="7934" marR="0" lvl="0" indent="0" algn="l" rtl="0">
              <a:lnSpc>
                <a:spcPct val="100000"/>
              </a:lnSpc>
              <a:spcBef>
                <a:spcPts val="160"/>
              </a:spcBef>
              <a:spcAft>
                <a:spcPts val="0"/>
              </a:spcAft>
              <a:buClr>
                <a:srgbClr val="000000"/>
              </a:buClr>
              <a:buSzPts val="800"/>
              <a:buFont typeface="Arial"/>
              <a:buNone/>
            </a:pPr>
            <a:endParaRPr sz="800" b="0" i="0" u="none" strike="noStrike" cap="none" dirty="0">
              <a:solidFill>
                <a:srgbClr val="000000"/>
              </a:solidFill>
              <a:latin typeface="Arial"/>
              <a:ea typeface="Arial"/>
              <a:cs typeface="Arial"/>
              <a:sym typeface="Arial"/>
            </a:endParaRPr>
          </a:p>
          <a:p>
            <a:pPr marL="377825" lvl="0" indent="-377825">
              <a:spcBef>
                <a:spcPts val="920"/>
              </a:spcBef>
              <a:buSzPts val="1600"/>
              <a:buFont typeface="Arial"/>
              <a:buChar char="•"/>
            </a:pPr>
            <a:r>
              <a:rPr lang="fr-FR" sz="1600" dirty="0"/>
              <a:t>Mobiliser la société et favoriser l’engagement</a:t>
            </a:r>
          </a:p>
          <a:p>
            <a:pPr marL="377825" indent="-377825">
              <a:spcBef>
                <a:spcPts val="920"/>
              </a:spcBef>
              <a:buSzPts val="1600"/>
              <a:buFont typeface="Arial"/>
              <a:buChar char="•"/>
            </a:pPr>
            <a:r>
              <a:rPr lang="fr-FR" sz="1600" dirty="0"/>
              <a:t>Prévenir et lutter contre les atteintes à la biodiversité</a:t>
            </a:r>
            <a:endParaRPr lang="fr-FR" dirty="0"/>
          </a:p>
          <a:p>
            <a:pPr marL="377825" marR="0" lvl="0" indent="-377825" algn="l" rtl="0">
              <a:lnSpc>
                <a:spcPct val="100000"/>
              </a:lnSpc>
              <a:spcBef>
                <a:spcPts val="920"/>
              </a:spcBef>
              <a:spcAft>
                <a:spcPts val="0"/>
              </a:spcAft>
              <a:buClr>
                <a:srgbClr val="000000"/>
              </a:buClr>
              <a:buSzPts val="1600"/>
              <a:buFont typeface="Arial"/>
              <a:buChar char="•"/>
            </a:pPr>
            <a:r>
              <a:rPr lang="fr-FR" sz="1600" b="0" i="0" u="none" strike="noStrike" cap="none" dirty="0">
                <a:solidFill>
                  <a:srgbClr val="000000"/>
                </a:solidFill>
                <a:latin typeface="Arial"/>
                <a:ea typeface="Arial"/>
                <a:cs typeface="Arial"/>
                <a:sym typeface="Arial"/>
              </a:rPr>
              <a:t>Mieux comprendre les enjeux de préservation de la biodiversité pour mieux la protéger</a:t>
            </a:r>
            <a:endParaRPr sz="1400" b="0" i="0" u="none" strike="noStrike" cap="none" dirty="0">
              <a:solidFill>
                <a:srgbClr val="000000"/>
              </a:solidFill>
              <a:latin typeface="Arial"/>
              <a:ea typeface="Arial"/>
              <a:cs typeface="Arial"/>
              <a:sym typeface="Arial"/>
            </a:endParaRPr>
          </a:p>
          <a:p>
            <a:pPr marL="377825" marR="0" lvl="0" indent="-377825" algn="l" rtl="0">
              <a:lnSpc>
                <a:spcPct val="100000"/>
              </a:lnSpc>
              <a:spcBef>
                <a:spcPts val="920"/>
              </a:spcBef>
              <a:spcAft>
                <a:spcPts val="0"/>
              </a:spcAft>
              <a:buClr>
                <a:srgbClr val="000000"/>
              </a:buClr>
              <a:buSzPts val="1600"/>
              <a:buFont typeface="Arial"/>
              <a:buChar char="•"/>
            </a:pPr>
            <a:r>
              <a:rPr lang="fr-FR" sz="1600" b="0" i="0" u="none" strike="noStrike" cap="none" dirty="0">
                <a:solidFill>
                  <a:srgbClr val="000000"/>
                </a:solidFill>
                <a:latin typeface="Arial"/>
                <a:ea typeface="Arial"/>
                <a:cs typeface="Arial"/>
                <a:sym typeface="Arial"/>
              </a:rPr>
              <a:t>Accompagner la mise en œuvre et l’évaluation des politiques publiques</a:t>
            </a:r>
            <a:endParaRPr sz="1400" b="0" i="0" u="none" strike="noStrike" cap="none" dirty="0">
              <a:solidFill>
                <a:srgbClr val="000000"/>
              </a:solidFill>
              <a:latin typeface="Arial"/>
              <a:ea typeface="Arial"/>
              <a:cs typeface="Arial"/>
              <a:sym typeface="Arial"/>
            </a:endParaRPr>
          </a:p>
          <a:p>
            <a:pPr marL="377825" marR="0" lvl="0" indent="-377825" algn="l" rtl="0">
              <a:lnSpc>
                <a:spcPct val="100000"/>
              </a:lnSpc>
              <a:spcBef>
                <a:spcPts val="920"/>
              </a:spcBef>
              <a:spcAft>
                <a:spcPts val="0"/>
              </a:spcAft>
              <a:buClr>
                <a:srgbClr val="000000"/>
              </a:buClr>
              <a:buSzPts val="1600"/>
              <a:buFont typeface="Arial"/>
              <a:buChar char="•"/>
            </a:pPr>
            <a:r>
              <a:rPr lang="fr-FR" sz="1600" b="0" i="0" u="none" strike="noStrike" cap="none" dirty="0">
                <a:solidFill>
                  <a:srgbClr val="000000"/>
                </a:solidFill>
                <a:latin typeface="Arial"/>
                <a:ea typeface="Arial"/>
                <a:cs typeface="Arial"/>
                <a:sym typeface="Arial"/>
              </a:rPr>
              <a:t>Gérer les espaces protégés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1"/>
          <p:cNvSpPr txBox="1">
            <a:spLocks noGrp="1"/>
          </p:cNvSpPr>
          <p:nvPr>
            <p:ph type="body" idx="1"/>
          </p:nvPr>
        </p:nvSpPr>
        <p:spPr>
          <a:xfrm>
            <a:off x="1248867" y="1260351"/>
            <a:ext cx="11665296" cy="4464496"/>
          </a:xfrm>
          <a:prstGeom prst="rect">
            <a:avLst/>
          </a:prstGeom>
          <a:noFill/>
          <a:ln>
            <a:noFill/>
          </a:ln>
        </p:spPr>
        <p:txBody>
          <a:bodyPr spcFirstLastPara="1" wrap="square" lIns="0" tIns="0" rIns="0" bIns="0" anchor="ctr" anchorCtr="0">
            <a:noAutofit/>
          </a:bodyPr>
          <a:lstStyle/>
          <a:p>
            <a:pPr marL="7934" lvl="0" indent="0" algn="l" rtl="0">
              <a:lnSpc>
                <a:spcPct val="100000"/>
              </a:lnSpc>
              <a:spcBef>
                <a:spcPts val="0"/>
              </a:spcBef>
              <a:spcAft>
                <a:spcPts val="0"/>
              </a:spcAft>
              <a:buClr>
                <a:srgbClr val="002060"/>
              </a:buClr>
              <a:buSzPts val="3200"/>
              <a:buNone/>
            </a:pPr>
            <a:r>
              <a:rPr lang="fr-FR" sz="3200"/>
              <a:t>Merci de votre attention,</a:t>
            </a:r>
            <a:endParaRPr/>
          </a:p>
          <a:p>
            <a:pPr marL="7934" lvl="0" indent="0" algn="l" rtl="0">
              <a:lnSpc>
                <a:spcPct val="100000"/>
              </a:lnSpc>
              <a:spcBef>
                <a:spcPts val="640"/>
              </a:spcBef>
              <a:spcAft>
                <a:spcPts val="0"/>
              </a:spcAft>
              <a:buClr>
                <a:srgbClr val="002060"/>
              </a:buClr>
              <a:buSzPts val="3200"/>
              <a:buNone/>
            </a:pPr>
            <a:r>
              <a:rPr lang="fr-FR" sz="3200"/>
              <a:t>Et place aux questions et aux échanges !</a:t>
            </a:r>
            <a:endParaRPr/>
          </a:p>
        </p:txBody>
      </p:sp>
      <p:pic>
        <p:nvPicPr>
          <p:cNvPr id="240" name="Google Shape;240;p31" descr="C:\Users\melanie.daoudal\Documents\ATE\logo\Piste1 -80.jpg"/>
          <p:cNvPicPr preferRelativeResize="0"/>
          <p:nvPr/>
        </p:nvPicPr>
        <p:blipFill rotWithShape="1">
          <a:blip r:embed="rId3">
            <a:alphaModFix/>
          </a:blip>
          <a:srcRect/>
          <a:stretch/>
        </p:blipFill>
        <p:spPr>
          <a:xfrm>
            <a:off x="2081250" y="4335110"/>
            <a:ext cx="2520280" cy="2322716"/>
          </a:xfrm>
          <a:prstGeom prst="ellipse">
            <a:avLst/>
          </a:prstGeom>
          <a:noFill/>
          <a:ln>
            <a:noFill/>
          </a:ln>
        </p:spPr>
      </p:pic>
      <p:pic>
        <p:nvPicPr>
          <p:cNvPr id="241" name="Google Shape;241;p31"/>
          <p:cNvPicPr preferRelativeResize="0"/>
          <p:nvPr/>
        </p:nvPicPr>
        <p:blipFill rotWithShape="1">
          <a:blip r:embed="rId4">
            <a:alphaModFix/>
          </a:blip>
          <a:srcRect/>
          <a:stretch/>
        </p:blipFill>
        <p:spPr>
          <a:xfrm>
            <a:off x="4950292" y="4652693"/>
            <a:ext cx="1771183" cy="168754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7"/>
          <p:cNvSpPr txBox="1">
            <a:spLocks noGrp="1"/>
          </p:cNvSpPr>
          <p:nvPr>
            <p:ph type="body" idx="1"/>
          </p:nvPr>
        </p:nvSpPr>
        <p:spPr>
          <a:xfrm>
            <a:off x="539998" y="1280398"/>
            <a:ext cx="12356023" cy="772138"/>
          </a:xfrm>
          <a:prstGeom prst="rect">
            <a:avLst/>
          </a:prstGeom>
          <a:noFill/>
          <a:ln>
            <a:noFill/>
          </a:ln>
        </p:spPr>
        <p:txBody>
          <a:bodyPr spcFirstLastPara="1" wrap="square" lIns="0" tIns="0" rIns="0" bIns="0" anchor="t" anchorCtr="0">
            <a:noAutofit/>
          </a:bodyPr>
          <a:lstStyle/>
          <a:p>
            <a:pPr marL="7934" lvl="0" indent="0" algn="l" rtl="0">
              <a:lnSpc>
                <a:spcPct val="100000"/>
              </a:lnSpc>
              <a:spcBef>
                <a:spcPts val="0"/>
              </a:spcBef>
              <a:spcAft>
                <a:spcPts val="0"/>
              </a:spcAft>
              <a:buClr>
                <a:srgbClr val="000000"/>
              </a:buClr>
              <a:buSzPts val="2400"/>
              <a:buNone/>
            </a:pPr>
            <a:r>
              <a:rPr lang="fr-FR" sz="2400" dirty="0"/>
              <a:t>L’Office Français de la Biodiversité,</a:t>
            </a:r>
          </a:p>
          <a:p>
            <a:pPr marL="7934" lvl="0" indent="0" algn="l" rtl="0">
              <a:lnSpc>
                <a:spcPct val="100000"/>
              </a:lnSpc>
              <a:spcBef>
                <a:spcPts val="0"/>
              </a:spcBef>
              <a:spcAft>
                <a:spcPts val="0"/>
              </a:spcAft>
              <a:buClr>
                <a:srgbClr val="000000"/>
              </a:buClr>
              <a:buSzPts val="2400"/>
              <a:buNone/>
            </a:pPr>
            <a:r>
              <a:rPr lang="fr-FR" sz="2400" b="0" dirty="0"/>
              <a:t>établissement public dédié à la protection et la restauration de la biodiversité</a:t>
            </a:r>
            <a:endParaRPr sz="2400" b="0" dirty="0"/>
          </a:p>
          <a:p>
            <a:pPr marL="7934" lvl="0" indent="0" algn="l" rtl="0">
              <a:lnSpc>
                <a:spcPct val="100000"/>
              </a:lnSpc>
              <a:spcBef>
                <a:spcPts val="200"/>
              </a:spcBef>
              <a:spcAft>
                <a:spcPts val="0"/>
              </a:spcAft>
              <a:buClr>
                <a:srgbClr val="000000"/>
              </a:buClr>
              <a:buSzPts val="1000"/>
              <a:buNone/>
            </a:pPr>
            <a:endParaRPr sz="1000" dirty="0"/>
          </a:p>
        </p:txBody>
      </p:sp>
      <p:pic>
        <p:nvPicPr>
          <p:cNvPr id="90" name="Google Shape;90;p7"/>
          <p:cNvPicPr preferRelativeResize="0"/>
          <p:nvPr/>
        </p:nvPicPr>
        <p:blipFill rotWithShape="1">
          <a:blip r:embed="rId3">
            <a:alphaModFix/>
          </a:blip>
          <a:srcRect t="-1" b="49680"/>
          <a:stretch/>
        </p:blipFill>
        <p:spPr>
          <a:xfrm>
            <a:off x="2418576" y="2923327"/>
            <a:ext cx="4103643" cy="2920882"/>
          </a:xfrm>
          <a:prstGeom prst="rect">
            <a:avLst/>
          </a:prstGeom>
          <a:noFill/>
          <a:ln>
            <a:noFill/>
          </a:ln>
        </p:spPr>
      </p:pic>
      <p:pic>
        <p:nvPicPr>
          <p:cNvPr id="91" name="Google Shape;91;p7"/>
          <p:cNvPicPr preferRelativeResize="0"/>
          <p:nvPr/>
        </p:nvPicPr>
        <p:blipFill rotWithShape="1">
          <a:blip r:embed="rId3">
            <a:alphaModFix/>
          </a:blip>
          <a:srcRect t="50044" b="-497"/>
          <a:stretch/>
        </p:blipFill>
        <p:spPr>
          <a:xfrm>
            <a:off x="569451" y="4743536"/>
            <a:ext cx="3115824" cy="2223794"/>
          </a:xfrm>
          <a:prstGeom prst="rect">
            <a:avLst/>
          </a:prstGeom>
          <a:noFill/>
          <a:ln>
            <a:noFill/>
          </a:ln>
        </p:spPr>
      </p:pic>
      <p:sp>
        <p:nvSpPr>
          <p:cNvPr id="93" name="Google Shape;93;p7"/>
          <p:cNvSpPr txBox="1"/>
          <p:nvPr/>
        </p:nvSpPr>
        <p:spPr>
          <a:xfrm>
            <a:off x="744812" y="2169270"/>
            <a:ext cx="5550784" cy="8620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20"/>
              </a:spcBef>
              <a:spcAft>
                <a:spcPts val="0"/>
              </a:spcAft>
              <a:buNone/>
            </a:pPr>
            <a:r>
              <a:rPr lang="fr-FR" b="0" i="0" u="none" strike="noStrike" cap="none" dirty="0">
                <a:solidFill>
                  <a:srgbClr val="000000"/>
                </a:solidFill>
                <a:latin typeface="Arial"/>
                <a:ea typeface="Arial"/>
                <a:cs typeface="Arial"/>
                <a:sym typeface="Arial"/>
              </a:rPr>
              <a:t>3 000 agents qui agissent au quotidien pour la préservation du vivant dans les milieux aquatiques, terrestres et marins</a:t>
            </a:r>
            <a:endParaRPr sz="1200" dirty="0"/>
          </a:p>
        </p:txBody>
      </p:sp>
      <p:sp>
        <p:nvSpPr>
          <p:cNvPr id="94" name="Google Shape;94;p7"/>
          <p:cNvSpPr txBox="1"/>
          <p:nvPr/>
        </p:nvSpPr>
        <p:spPr>
          <a:xfrm>
            <a:off x="4310411" y="5955094"/>
            <a:ext cx="4659549" cy="101223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320"/>
              </a:spcBef>
              <a:spcAft>
                <a:spcPts val="0"/>
              </a:spcAft>
              <a:buNone/>
            </a:pPr>
            <a:r>
              <a:rPr lang="fr-FR" sz="1600" b="0" i="0" u="none" strike="noStrike" cap="none" dirty="0">
                <a:solidFill>
                  <a:srgbClr val="000000"/>
                </a:solidFill>
                <a:latin typeface="Arial"/>
                <a:ea typeface="Arial"/>
                <a:cs typeface="Arial"/>
                <a:sym typeface="Arial"/>
              </a:rPr>
              <a:t>Auprès des scolaires, enseignants, collectivités, citoyens, agriculteurs, entreprises, chasseurs, pêcheurs, associations, fédérations… </a:t>
            </a:r>
            <a:endParaRPr dirty="0"/>
          </a:p>
        </p:txBody>
      </p:sp>
      <p:pic>
        <p:nvPicPr>
          <p:cNvPr id="95" name="Google Shape;95;p7" descr="Grouper"/>
          <p:cNvPicPr preferRelativeResize="0"/>
          <p:nvPr/>
        </p:nvPicPr>
        <p:blipFill rotWithShape="1">
          <a:blip r:embed="rId4">
            <a:alphaModFix/>
          </a:blip>
          <a:srcRect/>
          <a:stretch/>
        </p:blipFill>
        <p:spPr>
          <a:xfrm>
            <a:off x="6200378" y="5121293"/>
            <a:ext cx="1042196" cy="1042196"/>
          </a:xfrm>
          <a:prstGeom prst="rect">
            <a:avLst/>
          </a:prstGeom>
          <a:noFill/>
          <a:ln>
            <a:noFill/>
          </a:ln>
        </p:spPr>
      </p:pic>
      <p:pic>
        <p:nvPicPr>
          <p:cNvPr id="96" name="Google Shape;96;p7" descr="Brainstorming de groupe"/>
          <p:cNvPicPr preferRelativeResize="0"/>
          <p:nvPr/>
        </p:nvPicPr>
        <p:blipFill rotWithShape="1">
          <a:blip r:embed="rId5">
            <a:alphaModFix/>
          </a:blip>
          <a:srcRect/>
          <a:stretch/>
        </p:blipFill>
        <p:spPr>
          <a:xfrm>
            <a:off x="311398" y="2169269"/>
            <a:ext cx="457200" cy="457200"/>
          </a:xfrm>
          <a:prstGeom prst="rect">
            <a:avLst/>
          </a:prstGeom>
          <a:noFill/>
          <a:ln>
            <a:noFill/>
          </a:ln>
        </p:spPr>
      </p:pic>
      <p:pic>
        <p:nvPicPr>
          <p:cNvPr id="10" name="Google Shape;88;p7" descr="C:\Users\melanie.daoudal\Documents\ATE\logo\Piste1 -80.jpg">
            <a:extLst>
              <a:ext uri="{FF2B5EF4-FFF2-40B4-BE49-F238E27FC236}">
                <a16:creationId xmlns:a16="http://schemas.microsoft.com/office/drawing/2014/main" id="{18DED760-53EE-429D-A430-6C4F80BF621E}"/>
              </a:ext>
            </a:extLst>
          </p:cNvPr>
          <p:cNvPicPr preferRelativeResize="0"/>
          <p:nvPr/>
        </p:nvPicPr>
        <p:blipFill rotWithShape="1">
          <a:blip r:embed="rId6">
            <a:alphaModFix/>
          </a:blip>
          <a:srcRect/>
          <a:stretch/>
        </p:blipFill>
        <p:spPr>
          <a:xfrm>
            <a:off x="11024374" y="5119156"/>
            <a:ext cx="1814080" cy="1671875"/>
          </a:xfrm>
          <a:prstGeom prst="ellipse">
            <a:avLst/>
          </a:prstGeom>
          <a:noFill/>
          <a:ln>
            <a:noFill/>
          </a:ln>
        </p:spPr>
      </p:pic>
      <p:pic>
        <p:nvPicPr>
          <p:cNvPr id="11" name="Google Shape;92;p7">
            <a:extLst>
              <a:ext uri="{FF2B5EF4-FFF2-40B4-BE49-F238E27FC236}">
                <a16:creationId xmlns:a16="http://schemas.microsoft.com/office/drawing/2014/main" id="{369D964E-C8F6-4ACD-A215-A9B4B2ADFAE8}"/>
              </a:ext>
            </a:extLst>
          </p:cNvPr>
          <p:cNvPicPr preferRelativeResize="0"/>
          <p:nvPr/>
        </p:nvPicPr>
        <p:blipFill rotWithShape="1">
          <a:blip r:embed="rId7">
            <a:alphaModFix/>
          </a:blip>
          <a:srcRect/>
          <a:stretch/>
        </p:blipFill>
        <p:spPr>
          <a:xfrm>
            <a:off x="10031392" y="5296885"/>
            <a:ext cx="1274886" cy="1214685"/>
          </a:xfrm>
          <a:prstGeom prst="rect">
            <a:avLst/>
          </a:prstGeom>
          <a:noFill/>
          <a:ln>
            <a:noFill/>
          </a:ln>
        </p:spPr>
      </p:pic>
      <p:sp>
        <p:nvSpPr>
          <p:cNvPr id="12" name="Google Shape;89;p7">
            <a:extLst>
              <a:ext uri="{FF2B5EF4-FFF2-40B4-BE49-F238E27FC236}">
                <a16:creationId xmlns:a16="http://schemas.microsoft.com/office/drawing/2014/main" id="{D066BC0B-EB76-45B2-A043-2A3B66C05849}"/>
              </a:ext>
            </a:extLst>
          </p:cNvPr>
          <p:cNvSpPr txBox="1"/>
          <p:nvPr/>
        </p:nvSpPr>
        <p:spPr>
          <a:xfrm>
            <a:off x="7147355" y="2626469"/>
            <a:ext cx="5550784" cy="2920882"/>
          </a:xfrm>
          <a:prstGeom prst="rect">
            <a:avLst/>
          </a:prstGeom>
          <a:noFill/>
          <a:ln>
            <a:noFill/>
          </a:ln>
        </p:spPr>
        <p:txBody>
          <a:bodyPr spcFirstLastPara="1" wrap="square" lIns="91425" tIns="45700" rIns="91425" bIns="45700" anchor="t" anchorCtr="0">
            <a:noAutofit/>
          </a:bodyPr>
          <a:lstStyle/>
          <a:p>
            <a:pPr marL="7934" marR="0" lvl="0" indent="0" algn="l" rtl="0">
              <a:lnSpc>
                <a:spcPct val="100000"/>
              </a:lnSpc>
              <a:spcBef>
                <a:spcPts val="0"/>
              </a:spcBef>
              <a:spcAft>
                <a:spcPts val="0"/>
              </a:spcAft>
              <a:buClr>
                <a:srgbClr val="000000"/>
              </a:buClr>
              <a:buSzPts val="2400"/>
              <a:buFont typeface="Arial"/>
              <a:buNone/>
            </a:pPr>
            <a:r>
              <a:rPr lang="fr-FR" sz="2400" b="1" i="0" u="none" strike="noStrike" cap="none" dirty="0">
                <a:solidFill>
                  <a:srgbClr val="000000"/>
                </a:solidFill>
                <a:latin typeface="Arial"/>
                <a:ea typeface="Arial"/>
                <a:cs typeface="Arial"/>
                <a:sym typeface="Arial"/>
              </a:rPr>
              <a:t>5 missions complémentaires</a:t>
            </a:r>
            <a:endParaRPr sz="1400" b="0" i="0" u="none" strike="noStrike" cap="none" dirty="0">
              <a:solidFill>
                <a:srgbClr val="000000"/>
              </a:solidFill>
              <a:latin typeface="Arial"/>
              <a:ea typeface="Arial"/>
              <a:cs typeface="Arial"/>
              <a:sym typeface="Arial"/>
            </a:endParaRPr>
          </a:p>
          <a:p>
            <a:pPr marL="7934" marR="0" lvl="0" indent="0" algn="l" rtl="0">
              <a:lnSpc>
                <a:spcPct val="100000"/>
              </a:lnSpc>
              <a:spcBef>
                <a:spcPts val="160"/>
              </a:spcBef>
              <a:spcAft>
                <a:spcPts val="0"/>
              </a:spcAft>
              <a:buClr>
                <a:srgbClr val="000000"/>
              </a:buClr>
              <a:buSzPts val="800"/>
              <a:buFont typeface="Arial"/>
              <a:buNone/>
            </a:pPr>
            <a:endParaRPr sz="800" b="0" i="0" u="none" strike="noStrike" cap="none" dirty="0">
              <a:solidFill>
                <a:srgbClr val="000000"/>
              </a:solidFill>
              <a:latin typeface="Arial"/>
              <a:ea typeface="Arial"/>
              <a:cs typeface="Arial"/>
              <a:sym typeface="Arial"/>
            </a:endParaRPr>
          </a:p>
          <a:p>
            <a:pPr marL="377825" lvl="0" indent="-377825">
              <a:spcBef>
                <a:spcPts val="920"/>
              </a:spcBef>
              <a:buSzPts val="1600"/>
              <a:buFont typeface="Arial"/>
              <a:buChar char="•"/>
            </a:pPr>
            <a:r>
              <a:rPr lang="fr-FR" sz="1600" b="1" dirty="0"/>
              <a:t>Mobiliser la société et favoriser l’engagement</a:t>
            </a:r>
          </a:p>
          <a:p>
            <a:pPr marL="377825" indent="-377825">
              <a:spcBef>
                <a:spcPts val="920"/>
              </a:spcBef>
              <a:buSzPts val="1600"/>
              <a:buFont typeface="Arial"/>
              <a:buChar char="•"/>
            </a:pPr>
            <a:r>
              <a:rPr lang="fr-FR" sz="1600" dirty="0">
                <a:solidFill>
                  <a:schemeClr val="accent6">
                    <a:lumMod val="65000"/>
                  </a:schemeClr>
                </a:solidFill>
              </a:rPr>
              <a:t>Prévenir et lutter contre les atteintes à la biodiversité</a:t>
            </a:r>
            <a:endParaRPr lang="fr-FR" dirty="0">
              <a:solidFill>
                <a:schemeClr val="accent6">
                  <a:lumMod val="65000"/>
                </a:schemeClr>
              </a:solidFill>
            </a:endParaRPr>
          </a:p>
          <a:p>
            <a:pPr marL="377825" marR="0" lvl="0" indent="-377825" algn="l" rtl="0">
              <a:lnSpc>
                <a:spcPct val="100000"/>
              </a:lnSpc>
              <a:spcBef>
                <a:spcPts val="920"/>
              </a:spcBef>
              <a:spcAft>
                <a:spcPts val="0"/>
              </a:spcAft>
              <a:buClr>
                <a:srgbClr val="000000"/>
              </a:buClr>
              <a:buSzPts val="1600"/>
              <a:buFont typeface="Arial"/>
              <a:buChar char="•"/>
            </a:pPr>
            <a:r>
              <a:rPr lang="fr-FR" sz="1600" b="0" i="0" u="none" strike="noStrike" cap="none" dirty="0">
                <a:solidFill>
                  <a:schemeClr val="accent6">
                    <a:lumMod val="65000"/>
                  </a:schemeClr>
                </a:solidFill>
                <a:latin typeface="Arial"/>
                <a:ea typeface="Arial"/>
                <a:cs typeface="Arial"/>
                <a:sym typeface="Arial"/>
              </a:rPr>
              <a:t>Mieux comprendre les enjeux de préservation de la biodiversité pour mieux la protéger</a:t>
            </a:r>
            <a:endParaRPr sz="1400" b="0" i="0" u="none" strike="noStrike" cap="none" dirty="0">
              <a:solidFill>
                <a:schemeClr val="accent6">
                  <a:lumMod val="65000"/>
                </a:schemeClr>
              </a:solidFill>
              <a:latin typeface="Arial"/>
              <a:ea typeface="Arial"/>
              <a:cs typeface="Arial"/>
              <a:sym typeface="Arial"/>
            </a:endParaRPr>
          </a:p>
          <a:p>
            <a:pPr marL="377825" marR="0" lvl="0" indent="-377825" algn="l" rtl="0">
              <a:lnSpc>
                <a:spcPct val="100000"/>
              </a:lnSpc>
              <a:spcBef>
                <a:spcPts val="920"/>
              </a:spcBef>
              <a:spcAft>
                <a:spcPts val="0"/>
              </a:spcAft>
              <a:buClr>
                <a:srgbClr val="000000"/>
              </a:buClr>
              <a:buSzPts val="1600"/>
              <a:buFont typeface="Arial"/>
              <a:buChar char="•"/>
            </a:pPr>
            <a:r>
              <a:rPr lang="fr-FR" sz="1600" b="0" i="0" u="none" strike="noStrike" cap="none" dirty="0">
                <a:solidFill>
                  <a:schemeClr val="accent6">
                    <a:lumMod val="65000"/>
                  </a:schemeClr>
                </a:solidFill>
                <a:latin typeface="Arial"/>
                <a:ea typeface="Arial"/>
                <a:cs typeface="Arial"/>
                <a:sym typeface="Arial"/>
              </a:rPr>
              <a:t>Accompagner la mise en œuvre et l’évaluation des politiques publiques</a:t>
            </a:r>
            <a:endParaRPr sz="1400" b="0" i="0" u="none" strike="noStrike" cap="none" dirty="0">
              <a:solidFill>
                <a:schemeClr val="accent6">
                  <a:lumMod val="65000"/>
                </a:schemeClr>
              </a:solidFill>
              <a:latin typeface="Arial"/>
              <a:ea typeface="Arial"/>
              <a:cs typeface="Arial"/>
              <a:sym typeface="Arial"/>
            </a:endParaRPr>
          </a:p>
          <a:p>
            <a:pPr marL="377825" marR="0" lvl="0" indent="-377825" algn="l" rtl="0">
              <a:lnSpc>
                <a:spcPct val="100000"/>
              </a:lnSpc>
              <a:spcBef>
                <a:spcPts val="920"/>
              </a:spcBef>
              <a:spcAft>
                <a:spcPts val="0"/>
              </a:spcAft>
              <a:buClr>
                <a:srgbClr val="000000"/>
              </a:buClr>
              <a:buSzPts val="1600"/>
              <a:buFont typeface="Arial"/>
              <a:buChar char="•"/>
            </a:pPr>
            <a:r>
              <a:rPr lang="fr-FR" sz="1600" b="0" i="0" u="none" strike="noStrike" cap="none" dirty="0">
                <a:solidFill>
                  <a:schemeClr val="accent6">
                    <a:lumMod val="65000"/>
                  </a:schemeClr>
                </a:solidFill>
                <a:latin typeface="Arial"/>
                <a:ea typeface="Arial"/>
                <a:cs typeface="Arial"/>
                <a:sym typeface="Arial"/>
              </a:rPr>
              <a:t>Gérer les espaces protégés</a:t>
            </a:r>
            <a:endParaRPr sz="1400" b="0" i="0" u="none" strike="noStrike" cap="none" dirty="0">
              <a:solidFill>
                <a:schemeClr val="accent6">
                  <a:lumMod val="65000"/>
                </a:schemeClr>
              </a:solidFill>
              <a:latin typeface="Arial"/>
              <a:ea typeface="Arial"/>
              <a:cs typeface="Arial"/>
              <a:sym typeface="Arial"/>
            </a:endParaRPr>
          </a:p>
        </p:txBody>
      </p:sp>
    </p:spTree>
    <p:extLst>
      <p:ext uri="{BB962C8B-B14F-4D97-AF65-F5344CB8AC3E}">
        <p14:creationId xmlns:p14="http://schemas.microsoft.com/office/powerpoint/2010/main" val="2391349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43"/>
          <p:cNvSpPr txBox="1">
            <a:spLocks noGrp="1"/>
          </p:cNvSpPr>
          <p:nvPr>
            <p:ph type="body" idx="1"/>
          </p:nvPr>
        </p:nvSpPr>
        <p:spPr>
          <a:xfrm>
            <a:off x="539998" y="1280398"/>
            <a:ext cx="12356023" cy="412001"/>
          </a:xfrm>
          <a:prstGeom prst="rect">
            <a:avLst/>
          </a:prstGeom>
          <a:noFill/>
          <a:ln>
            <a:noFill/>
          </a:ln>
        </p:spPr>
        <p:txBody>
          <a:bodyPr spcFirstLastPara="1" wrap="square" lIns="0" tIns="0" rIns="0" bIns="0" anchor="t" anchorCtr="0">
            <a:noAutofit/>
          </a:bodyPr>
          <a:lstStyle/>
          <a:p>
            <a:pPr marL="7934" lvl="0" indent="0" algn="l" rtl="0">
              <a:lnSpc>
                <a:spcPct val="100000"/>
              </a:lnSpc>
              <a:spcBef>
                <a:spcPts val="0"/>
              </a:spcBef>
              <a:spcAft>
                <a:spcPts val="0"/>
              </a:spcAft>
              <a:buSzPts val="2400"/>
              <a:buNone/>
            </a:pPr>
            <a:r>
              <a:rPr lang="fr-FR" sz="2400" dirty="0"/>
              <a:t>Un Réseau francilien d’éducation à l’environnement et au développement durable</a:t>
            </a:r>
            <a:endParaRPr dirty="0"/>
          </a:p>
          <a:p>
            <a:pPr marL="7934" lvl="0" indent="0" algn="l" rtl="0">
              <a:lnSpc>
                <a:spcPct val="100000"/>
              </a:lnSpc>
              <a:spcBef>
                <a:spcPts val="200"/>
              </a:spcBef>
              <a:spcAft>
                <a:spcPts val="0"/>
              </a:spcAft>
              <a:buClr>
                <a:srgbClr val="000000"/>
              </a:buClr>
              <a:buSzPts val="1000"/>
              <a:buNone/>
            </a:pPr>
            <a:endParaRPr sz="1000" dirty="0"/>
          </a:p>
        </p:txBody>
      </p:sp>
      <p:pic>
        <p:nvPicPr>
          <p:cNvPr id="110" name="Google Shape;110;p43"/>
          <p:cNvPicPr preferRelativeResize="0"/>
          <p:nvPr/>
        </p:nvPicPr>
        <p:blipFill rotWithShape="1">
          <a:blip r:embed="rId3">
            <a:alphaModFix/>
          </a:blip>
          <a:srcRect/>
          <a:stretch/>
        </p:blipFill>
        <p:spPr>
          <a:xfrm>
            <a:off x="1258814" y="1753228"/>
            <a:ext cx="2163998" cy="431109"/>
          </a:xfrm>
          <a:prstGeom prst="rect">
            <a:avLst/>
          </a:prstGeom>
          <a:noFill/>
          <a:ln>
            <a:noFill/>
          </a:ln>
        </p:spPr>
      </p:pic>
      <p:sp>
        <p:nvSpPr>
          <p:cNvPr id="111" name="Google Shape;111;p43"/>
          <p:cNvSpPr/>
          <p:nvPr/>
        </p:nvSpPr>
        <p:spPr>
          <a:xfrm>
            <a:off x="538052" y="2395952"/>
            <a:ext cx="3838364"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1" i="0" u="none" strike="noStrike" cap="none" dirty="0">
                <a:solidFill>
                  <a:srgbClr val="000000"/>
                </a:solidFill>
                <a:latin typeface="Arial"/>
                <a:ea typeface="Arial"/>
                <a:cs typeface="Arial"/>
                <a:sym typeface="Arial"/>
              </a:rPr>
              <a:t>Cartographie des acteurs de l’EEDD</a:t>
            </a:r>
            <a:endParaRPr dirty="0"/>
          </a:p>
        </p:txBody>
      </p:sp>
      <p:pic>
        <p:nvPicPr>
          <p:cNvPr id="1036" name="Picture 12" descr="https://lh7-rt.googleusercontent.com/slidesz/AGV_vUeJ9loi1xgNJcZDIgywc6jy99rICFTqgm_l_Z9bw07vUcaPbjTqT1YAkt8foe3WcZnWiBaRkyhO49du1uqbKWSssf0Mm1KW2AE4NATe1YmJk2QIOivZw-07bg6IC43PltEbVHsfa11_tIEZu2qO80qPOMN8-t4H-LiDKTucsPcI2rGkxVQtNYk=s2048?key=HgeN93kIXnttgP6Bj_v4Cw">
            <a:extLst>
              <a:ext uri="{FF2B5EF4-FFF2-40B4-BE49-F238E27FC236}">
                <a16:creationId xmlns:a16="http://schemas.microsoft.com/office/drawing/2014/main" id="{526D5686-BB87-4981-AD54-FE9749402C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423" y="2386857"/>
            <a:ext cx="1675897" cy="237125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https://lh7-rt.googleusercontent.com/slidesz/AGV_vUeFNWUyvaHeWFvY9jFlCvhQO056_CqL0MNvqM3j4yUNekPgG6MQGkE3c-CDdTRXVBZUbqehHkMeDDqrx-gIDF1GzLHO2vlULFsVoRYJFlHgSHnkoHkrWNr55bVnGPOqQZuErmta46tp2dCs9bs9NeUb2So3nTjbTeBB0n7f9A7I97gYHLEPJkY=s2048?key=HgeN93kIXnttgP6Bj_v4Cw">
            <a:extLst>
              <a:ext uri="{FF2B5EF4-FFF2-40B4-BE49-F238E27FC236}">
                <a16:creationId xmlns:a16="http://schemas.microsoft.com/office/drawing/2014/main" id="{55C00571-BDAF-46DE-A45D-B87E14700D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052" y="2781543"/>
            <a:ext cx="3838364" cy="305835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7-rt.googleusercontent.com/slidesz/AGV_vUdBYqqXX5NRu4R8qEOEGBiVKtrpSgvFD98vk5mtV1-v95wS1UruXeBPbgtt5UY3QcmXhyouAd03y-LzvrDJbxhAehLYXvcGdB6OZ1XFQTPnepOplzQEAZpn5EL5kxTDv3CM_1w-Yyu3eQ1VgSACxQ-wdHBAGw74Pe2ICZvZrF4RBna02wRc1Q=s2048?key=HgeN93kIXnttgP6Bj_v4Cw">
            <a:extLst>
              <a:ext uri="{FF2B5EF4-FFF2-40B4-BE49-F238E27FC236}">
                <a16:creationId xmlns:a16="http://schemas.microsoft.com/office/drawing/2014/main" id="{15A2126F-1BAB-4F30-9899-86BD7F4019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592" y="2472596"/>
            <a:ext cx="1986473" cy="1489855"/>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ttps://lh7-rt.googleusercontent.com/slidesz/AGV_vUf6bUNIS6ZEGcO0N2rqWuyV2qYM4fokoNjor2ZIhL8AhuZbfhYgK84fdGSOJ_O6MxN23JnvrwUNhJqAo05arf7gOz21mcDBP2g53QbTja_G03UnbIXfECA0eGH0ChvIPxPmUFfDAUPlVnRJUoaxruQ1wsOYDYEz1xg-ataw824T3GGHs9wxpHA=s2048?key=HgeN93kIXnttgP6Bj_v4Cw">
            <a:extLst>
              <a:ext uri="{FF2B5EF4-FFF2-40B4-BE49-F238E27FC236}">
                <a16:creationId xmlns:a16="http://schemas.microsoft.com/office/drawing/2014/main" id="{17FCD5F9-8062-46A2-B492-F293C0138E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2887" y="2559939"/>
            <a:ext cx="1990811" cy="132720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lh7-rt.googleusercontent.com/slidesz/AGV_vUdLS_6CSc9cwR6BRaImS4xwgCyRiiruJlSFjW5RQJGzf2SKFPtky4UfRBeVBC4BooVvAon7gUBFAheMju77unS1ncTPdsDVKIBQg4KNxdTBIpETiuSuDJ3gQzyeZ_fG0nGhKV66hXaNxTSM2-16HFxaU6ZuRZ9gHXxSMGb5Xc8wCrLRNQc17A=s2048?key=HgeN93kIXnttgP6Bj_v4Cw">
            <a:extLst>
              <a:ext uri="{FF2B5EF4-FFF2-40B4-BE49-F238E27FC236}">
                <a16:creationId xmlns:a16="http://schemas.microsoft.com/office/drawing/2014/main" id="{DA34FE9D-9F02-450B-A9B6-DB771FD421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7595" y="4907870"/>
            <a:ext cx="2112470" cy="1411389"/>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https://lh7-rt.googleusercontent.com/slidesz/AGV_vUeMI2ghbVhD4lObWvuBtxwrS3nXM3REAPaqNlvNRqbnrKqu_Z2lE5T1vnFryiAEqxgeyNG03064nPoX6F3s8MYVvMDPXjQRhs1c19bRif_26UlI7xqoTaQFPmiRPW1Z8gCXgKGgS_kdDiFyVGbWTYzZGidFNv5Jg8TpPoXZ-YkCjUWo58faWt0=s2048?key=HgeN93kIXnttgP6Bj_v4Cw">
            <a:extLst>
              <a:ext uri="{FF2B5EF4-FFF2-40B4-BE49-F238E27FC236}">
                <a16:creationId xmlns:a16="http://schemas.microsoft.com/office/drawing/2014/main" id="{6C5236DB-CC8A-41E4-B3AF-A862F538DF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08093" y="4832778"/>
            <a:ext cx="2750454" cy="183318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lh7-rt.googleusercontent.com/slidesz/AGV_vUduPC7hvXqg9cqFhRadieubfptwAvtTyQLjB0cOnorN93HIOVHJ3iumi9r-QsZdodTct-24rfkfMnwoPV3ACM8GUpFuPKwErrnG5V4k6LyTXRVzEE3Q84MNFoja0V20k6laolqsNN6jLkmBTLRIhosMooP131KoSoZycJyfsWWvvUWeDFjBFOc=s2048?key=HgeN93kIXnttgP6Bj_v4Cw">
            <a:extLst>
              <a:ext uri="{FF2B5EF4-FFF2-40B4-BE49-F238E27FC236}">
                <a16:creationId xmlns:a16="http://schemas.microsoft.com/office/drawing/2014/main" id="{2707E137-ED55-430A-BAD8-C575F0BADC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12887" y="4901722"/>
            <a:ext cx="1890050" cy="141753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https://lh7-rt.googleusercontent.com/slidesz/AGV_vUcFj0nwDl2Fwbob5Zo-xLLV5uiUYfMiRtnooQ3_GJWb_oXxlF6yeXYNA1U08MEBuuw9Vg06SBUN56ZiPOFTAYA8YXSC6zrpxinnq6AVL8u3mXdc-27WSnmV_mlqsfdTLCcA4bU2et8Adtv_148IiZg8OtzhKXTceFaDt7OCzZ8Vc0rGtt6ZsQ=s2048?key=HgeN93kIXnttgP6Bj_v4Cw">
            <a:extLst>
              <a:ext uri="{FF2B5EF4-FFF2-40B4-BE49-F238E27FC236}">
                <a16:creationId xmlns:a16="http://schemas.microsoft.com/office/drawing/2014/main" id="{0CA7C7B5-5D5E-451F-B322-65DC2E80F09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3746" r="13090"/>
          <a:stretch/>
        </p:blipFill>
        <p:spPr bwMode="auto">
          <a:xfrm>
            <a:off x="10995834" y="2386857"/>
            <a:ext cx="1734898" cy="2371250"/>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111;p43">
            <a:extLst>
              <a:ext uri="{FF2B5EF4-FFF2-40B4-BE49-F238E27FC236}">
                <a16:creationId xmlns:a16="http://schemas.microsoft.com/office/drawing/2014/main" id="{0425C37E-398E-4917-8ED8-DC7606096612}"/>
              </a:ext>
            </a:extLst>
          </p:cNvPr>
          <p:cNvSpPr/>
          <p:nvPr/>
        </p:nvSpPr>
        <p:spPr>
          <a:xfrm>
            <a:off x="5081521" y="2011240"/>
            <a:ext cx="3272975"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FR" sz="1400" b="1" i="0" u="none" strike="noStrike" cap="none" dirty="0">
                <a:solidFill>
                  <a:srgbClr val="000000"/>
                </a:solidFill>
                <a:latin typeface="Arial"/>
                <a:ea typeface="Arial"/>
                <a:cs typeface="Arial"/>
                <a:sym typeface="Arial"/>
              </a:rPr>
              <a:t>Ingénierie et coordination de projets</a:t>
            </a:r>
            <a:endParaRPr dirty="0"/>
          </a:p>
        </p:txBody>
      </p:sp>
      <p:sp>
        <p:nvSpPr>
          <p:cNvPr id="23" name="Google Shape;111;p43">
            <a:extLst>
              <a:ext uri="{FF2B5EF4-FFF2-40B4-BE49-F238E27FC236}">
                <a16:creationId xmlns:a16="http://schemas.microsoft.com/office/drawing/2014/main" id="{615574FA-F364-4868-9A7A-59AA63D14189}"/>
              </a:ext>
            </a:extLst>
          </p:cNvPr>
          <p:cNvSpPr/>
          <p:nvPr/>
        </p:nvSpPr>
        <p:spPr>
          <a:xfrm>
            <a:off x="5081520" y="4434912"/>
            <a:ext cx="3272975"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FR" sz="1400" b="1" i="0" u="none" strike="noStrike" cap="none" dirty="0">
                <a:solidFill>
                  <a:srgbClr val="000000"/>
                </a:solidFill>
                <a:latin typeface="Arial"/>
                <a:ea typeface="Arial"/>
                <a:cs typeface="Arial"/>
                <a:sym typeface="Arial"/>
              </a:rPr>
              <a:t>Formation professionnelle</a:t>
            </a:r>
            <a:endParaRPr dirty="0"/>
          </a:p>
        </p:txBody>
      </p:sp>
      <p:sp>
        <p:nvSpPr>
          <p:cNvPr id="24" name="Google Shape;111;p43">
            <a:extLst>
              <a:ext uri="{FF2B5EF4-FFF2-40B4-BE49-F238E27FC236}">
                <a16:creationId xmlns:a16="http://schemas.microsoft.com/office/drawing/2014/main" id="{226AF9C7-4D11-44A4-AF97-2047B2542598}"/>
              </a:ext>
            </a:extLst>
          </p:cNvPr>
          <p:cNvSpPr/>
          <p:nvPr/>
        </p:nvSpPr>
        <p:spPr>
          <a:xfrm>
            <a:off x="9246832" y="1972301"/>
            <a:ext cx="3272975"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FR" sz="1400" b="1" i="0" u="none" strike="noStrike" cap="none" dirty="0">
                <a:solidFill>
                  <a:srgbClr val="000000"/>
                </a:solidFill>
                <a:latin typeface="Arial"/>
                <a:ea typeface="Arial"/>
                <a:cs typeface="Arial"/>
                <a:sym typeface="Arial"/>
              </a:rPr>
              <a:t>Éducation au dehors</a:t>
            </a:r>
            <a:endParaRPr dirty="0"/>
          </a:p>
        </p:txBody>
      </p:sp>
      <p:sp>
        <p:nvSpPr>
          <p:cNvPr id="25" name="Google Shape;111;p43">
            <a:extLst>
              <a:ext uri="{FF2B5EF4-FFF2-40B4-BE49-F238E27FC236}">
                <a16:creationId xmlns:a16="http://schemas.microsoft.com/office/drawing/2014/main" id="{672B88F4-F05E-4B4C-9FD4-060656867A27}"/>
              </a:ext>
            </a:extLst>
          </p:cNvPr>
          <p:cNvSpPr/>
          <p:nvPr/>
        </p:nvSpPr>
        <p:spPr>
          <a:xfrm>
            <a:off x="538052" y="6008141"/>
            <a:ext cx="3838364"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200" i="0" u="none" strike="noStrike" cap="none" dirty="0">
                <a:solidFill>
                  <a:srgbClr val="000000"/>
                </a:solidFill>
                <a:latin typeface="Arial" panose="020B0604020202020204" pitchFamily="34" charset="0"/>
                <a:cs typeface="Arial" panose="020B0604020202020204" pitchFamily="34" charset="0"/>
                <a:sym typeface="Arial"/>
              </a:rPr>
              <a:t>En 2023, le résea</a:t>
            </a:r>
            <a:r>
              <a:rPr lang="fr-FR" sz="1200" dirty="0">
                <a:latin typeface="Arial" panose="020B0604020202020204" pitchFamily="34" charset="0"/>
                <a:cs typeface="Arial" panose="020B0604020202020204" pitchFamily="34" charset="0"/>
              </a:rPr>
              <a:t>u compte 143 adhérents (107 structures et 36 individuels).</a:t>
            </a:r>
          </a:p>
          <a:p>
            <a:pPr marL="0" marR="0" lvl="0" indent="0" algn="l" rtl="0">
              <a:lnSpc>
                <a:spcPct val="100000"/>
              </a:lnSpc>
              <a:spcBef>
                <a:spcPts val="0"/>
              </a:spcBef>
              <a:spcAft>
                <a:spcPts val="0"/>
              </a:spcAft>
              <a:buNone/>
            </a:pPr>
            <a:endParaRPr lang="fr-FR" sz="1200" dirty="0">
              <a:latin typeface="Arial" panose="020B0604020202020204" pitchFamily="34" charset="0"/>
              <a:cs typeface="Arial" panose="020B0604020202020204" pitchFamily="34" charset="0"/>
            </a:endParaRPr>
          </a:p>
          <a:p>
            <a:pPr lvl="0"/>
            <a:r>
              <a:rPr lang="fr-FR" sz="1200" dirty="0">
                <a:latin typeface="Arial" panose="020B0604020202020204" pitchFamily="34" charset="0"/>
                <a:cs typeface="Arial" panose="020B0604020202020204" pitchFamily="34" charset="0"/>
                <a:hlinkClick r:id="rId12"/>
              </a:rPr>
              <a:t>https://graine-idf.org/les-acteurs/</a:t>
            </a:r>
            <a:r>
              <a:rPr lang="fr-FR" sz="1200" dirty="0">
                <a:latin typeface="Arial" panose="020B0604020202020204" pitchFamily="34" charset="0"/>
                <a:cs typeface="Arial" panose="020B0604020202020204" pitchFamily="34" charset="0"/>
              </a:rPr>
              <a:t> </a:t>
            </a:r>
            <a:endParaRPr sz="1200" dirty="0">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8"/>
          <p:cNvPicPr preferRelativeResize="0"/>
          <p:nvPr/>
        </p:nvPicPr>
        <p:blipFill rotWithShape="1">
          <a:blip r:embed="rId3">
            <a:alphaModFix/>
          </a:blip>
          <a:srcRect/>
          <a:stretch/>
        </p:blipFill>
        <p:spPr>
          <a:xfrm>
            <a:off x="546222" y="1058779"/>
            <a:ext cx="12914312" cy="5962211"/>
          </a:xfrm>
          <a:prstGeom prst="rect">
            <a:avLst/>
          </a:prstGeom>
          <a:noFill/>
          <a:ln>
            <a:noFill/>
          </a:ln>
        </p:spPr>
      </p:pic>
      <p:sp>
        <p:nvSpPr>
          <p:cNvPr id="117" name="Google Shape;117;p8"/>
          <p:cNvSpPr txBox="1">
            <a:spLocks noGrp="1"/>
          </p:cNvSpPr>
          <p:nvPr>
            <p:ph type="ctrTitle"/>
          </p:nvPr>
        </p:nvSpPr>
        <p:spPr>
          <a:xfrm>
            <a:off x="810000" y="1058779"/>
            <a:ext cx="8947024" cy="5950521"/>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3200"/>
              <a:buFont typeface="Arial"/>
              <a:buNone/>
            </a:pPr>
            <a:r>
              <a:rPr lang="fr-FR"/>
              <a:t>LES AIRES EDUCATIVES</a:t>
            </a:r>
            <a:br>
              <a:rPr lang="fr-FR"/>
            </a:br>
            <a:r>
              <a:rPr lang="fr-FR" sz="2400" b="0"/>
              <a:t>Quand des enfants s’emparent</a:t>
            </a:r>
            <a:br>
              <a:rPr lang="fr-FR" sz="2400" b="0"/>
            </a:br>
            <a:r>
              <a:rPr lang="fr-FR" sz="2400" b="0"/>
              <a:t>d’un petit espace de nature</a:t>
            </a:r>
            <a:endParaRPr/>
          </a:p>
        </p:txBody>
      </p:sp>
      <p:cxnSp>
        <p:nvCxnSpPr>
          <p:cNvPr id="118" name="Google Shape;118;p8"/>
          <p:cNvCxnSpPr/>
          <p:nvPr/>
        </p:nvCxnSpPr>
        <p:spPr>
          <a:xfrm>
            <a:off x="528787" y="7020991"/>
            <a:ext cx="12385526" cy="0"/>
          </a:xfrm>
          <a:prstGeom prst="straightConnector1">
            <a:avLst/>
          </a:prstGeom>
          <a:noFill/>
          <a:ln w="9525" cap="flat" cmpd="sng">
            <a:solidFill>
              <a:schemeClr val="lt1"/>
            </a:solidFill>
            <a:prstDash val="solid"/>
            <a:round/>
            <a:headEnd type="none" w="sm" len="sm"/>
            <a:tailEnd type="none" w="sm" len="sm"/>
          </a:ln>
        </p:spPr>
      </p:cxnSp>
      <p:pic>
        <p:nvPicPr>
          <p:cNvPr id="119" name="Google Shape;119;p8"/>
          <p:cNvPicPr preferRelativeResize="0"/>
          <p:nvPr/>
        </p:nvPicPr>
        <p:blipFill rotWithShape="1">
          <a:blip r:embed="rId4">
            <a:alphaModFix amt="70000"/>
          </a:blip>
          <a:srcRect l="75" r="75"/>
          <a:stretch/>
        </p:blipFill>
        <p:spPr>
          <a:xfrm>
            <a:off x="6161746" y="2916536"/>
            <a:ext cx="7298789" cy="464472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1"/>
          <p:cNvSpPr txBox="1">
            <a:spLocks noGrp="1"/>
          </p:cNvSpPr>
          <p:nvPr>
            <p:ph type="body" idx="1"/>
          </p:nvPr>
        </p:nvSpPr>
        <p:spPr>
          <a:xfrm>
            <a:off x="551921" y="1260351"/>
            <a:ext cx="12362242" cy="473446"/>
          </a:xfrm>
          <a:prstGeom prst="rect">
            <a:avLst/>
          </a:prstGeom>
          <a:noFill/>
          <a:ln>
            <a:noFill/>
          </a:ln>
        </p:spPr>
        <p:txBody>
          <a:bodyPr spcFirstLastPara="1" wrap="square" lIns="0" tIns="0" rIns="0" bIns="0" anchor="t" anchorCtr="0">
            <a:noAutofit/>
          </a:bodyPr>
          <a:lstStyle/>
          <a:p>
            <a:pPr marL="7934" lvl="0" indent="0" algn="l" rtl="0">
              <a:lnSpc>
                <a:spcPct val="100000"/>
              </a:lnSpc>
              <a:spcBef>
                <a:spcPts val="0"/>
              </a:spcBef>
              <a:spcAft>
                <a:spcPts val="0"/>
              </a:spcAft>
              <a:buClr>
                <a:srgbClr val="002060"/>
              </a:buClr>
              <a:buSzPts val="2400"/>
              <a:buNone/>
            </a:pPr>
            <a:r>
              <a:rPr lang="fr-FR" sz="2400" dirty="0"/>
              <a:t>Concrètement, qu’est-ce qu’une aire éducative ? </a:t>
            </a:r>
            <a:endParaRPr dirty="0"/>
          </a:p>
        </p:txBody>
      </p:sp>
      <p:sp>
        <p:nvSpPr>
          <p:cNvPr id="127" name="Google Shape;127;p11"/>
          <p:cNvSpPr txBox="1"/>
          <p:nvPr/>
        </p:nvSpPr>
        <p:spPr>
          <a:xfrm>
            <a:off x="551920" y="2134089"/>
            <a:ext cx="7221243" cy="80426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1800"/>
              <a:buFont typeface="Arial"/>
              <a:buNone/>
            </a:pPr>
            <a:r>
              <a:rPr lang="fr-FR" sz="1800" i="0" u="none" strike="noStrike" cap="none" dirty="0">
                <a:latin typeface="Arial"/>
                <a:ea typeface="Arial"/>
                <a:cs typeface="Arial"/>
                <a:sym typeface="Arial"/>
              </a:rPr>
              <a:t>Naissance de la démarche sur l’Île de Tahuata (</a:t>
            </a:r>
            <a:r>
              <a:rPr lang="fr-FR" sz="1800" i="0" u="none" strike="noStrike" cap="none" dirty="0">
                <a:solidFill>
                  <a:srgbClr val="1CA7B1"/>
                </a:solidFill>
                <a:latin typeface="Arial"/>
                <a:ea typeface="Arial"/>
                <a:cs typeface="Arial"/>
                <a:sym typeface="Arial"/>
              </a:rPr>
              <a:t>Marquises</a:t>
            </a:r>
            <a:r>
              <a:rPr lang="fr-FR" sz="1800" i="0" u="none" strike="noStrike" cap="none" dirty="0">
                <a:latin typeface="Arial"/>
                <a:ea typeface="Arial"/>
                <a:cs typeface="Arial"/>
                <a:sym typeface="Arial"/>
              </a:rPr>
              <a:t>), </a:t>
            </a:r>
            <a:r>
              <a:rPr lang="fr-FR" sz="1800" i="0" u="none" strike="noStrike" cap="none" dirty="0">
                <a:solidFill>
                  <a:srgbClr val="1CA7B1"/>
                </a:solidFill>
                <a:latin typeface="Arial"/>
                <a:ea typeface="Arial"/>
                <a:cs typeface="Arial"/>
                <a:sym typeface="Arial"/>
              </a:rPr>
              <a:t>2012</a:t>
            </a:r>
          </a:p>
          <a:p>
            <a:pPr marL="0" marR="0" lvl="0" indent="0" algn="l" rtl="0">
              <a:lnSpc>
                <a:spcPct val="100000"/>
              </a:lnSpc>
              <a:spcBef>
                <a:spcPts val="0"/>
              </a:spcBef>
              <a:spcAft>
                <a:spcPts val="0"/>
              </a:spcAft>
              <a:buClr>
                <a:schemeClr val="accent2"/>
              </a:buClr>
              <a:buSzPts val="1800"/>
              <a:buFont typeface="Arial"/>
              <a:buNone/>
            </a:pPr>
            <a:r>
              <a:rPr lang="fr-FR" sz="1800" dirty="0">
                <a:solidFill>
                  <a:srgbClr val="B89353"/>
                </a:solidFill>
              </a:rPr>
              <a:t>Initiative des enfants </a:t>
            </a:r>
            <a:r>
              <a:rPr lang="fr-FR" sz="1800" dirty="0"/>
              <a:t>de l’école primaire de </a:t>
            </a:r>
            <a:r>
              <a:rPr lang="fr-FR" sz="1800" dirty="0" err="1"/>
              <a:t>Vaitahu</a:t>
            </a:r>
            <a:r>
              <a:rPr lang="fr-FR" sz="1800" dirty="0"/>
              <a:t> : devenir responsables de leur propre aire marine protégée</a:t>
            </a:r>
          </a:p>
        </p:txBody>
      </p:sp>
      <p:pic>
        <p:nvPicPr>
          <p:cNvPr id="6" name="Picture 2">
            <a:extLst>
              <a:ext uri="{FF2B5EF4-FFF2-40B4-BE49-F238E27FC236}">
                <a16:creationId xmlns:a16="http://schemas.microsoft.com/office/drawing/2014/main" id="{A6449511-8857-4632-ACA2-D6777D97DEFC}"/>
              </a:ext>
            </a:extLst>
          </p:cNvPr>
          <p:cNvPicPr>
            <a:picLocks noChangeAspect="1" noChangeArrowheads="1"/>
          </p:cNvPicPr>
          <p:nvPr/>
        </p:nvPicPr>
        <p:blipFill>
          <a:blip r:embed="rId3" cstate="print"/>
          <a:srcRect/>
          <a:stretch>
            <a:fillRect/>
          </a:stretch>
        </p:blipFill>
        <p:spPr bwMode="auto">
          <a:xfrm>
            <a:off x="8170621" y="2122126"/>
            <a:ext cx="4526864" cy="3297066"/>
          </a:xfrm>
          <a:prstGeom prst="rect">
            <a:avLst/>
          </a:prstGeom>
          <a:noFill/>
          <a:ln w="9525">
            <a:noFill/>
            <a:miter lim="800000"/>
            <a:headEnd/>
            <a:tailEnd/>
          </a:ln>
        </p:spPr>
      </p:pic>
      <p:pic>
        <p:nvPicPr>
          <p:cNvPr id="7" name="Picture 6">
            <a:extLst>
              <a:ext uri="{FF2B5EF4-FFF2-40B4-BE49-F238E27FC236}">
                <a16:creationId xmlns:a16="http://schemas.microsoft.com/office/drawing/2014/main" id="{722E1BBD-86CD-4A08-8027-2DC56A05A044}"/>
              </a:ext>
            </a:extLst>
          </p:cNvPr>
          <p:cNvPicPr>
            <a:picLocks noChangeAspect="1" noChangeArrowheads="1"/>
          </p:cNvPicPr>
          <p:nvPr/>
        </p:nvPicPr>
        <p:blipFill>
          <a:blip r:embed="rId4" cstate="print"/>
          <a:srcRect/>
          <a:stretch>
            <a:fillRect/>
          </a:stretch>
        </p:blipFill>
        <p:spPr bwMode="auto">
          <a:xfrm>
            <a:off x="10370731" y="1688691"/>
            <a:ext cx="2066304" cy="1358115"/>
          </a:xfrm>
          <a:prstGeom prst="rect">
            <a:avLst/>
          </a:prstGeom>
          <a:noFill/>
          <a:ln w="9525">
            <a:noFill/>
            <a:miter lim="800000"/>
            <a:headEnd/>
            <a:tailEnd/>
          </a:ln>
          <a:effectLst/>
        </p:spPr>
      </p:pic>
      <p:pic>
        <p:nvPicPr>
          <p:cNvPr id="8" name="Picture 5">
            <a:extLst>
              <a:ext uri="{FF2B5EF4-FFF2-40B4-BE49-F238E27FC236}">
                <a16:creationId xmlns:a16="http://schemas.microsoft.com/office/drawing/2014/main" id="{42B09D35-AFDA-41BC-B94D-26DAE27D54D3}"/>
              </a:ext>
            </a:extLst>
          </p:cNvPr>
          <p:cNvPicPr>
            <a:picLocks noChangeAspect="1" noChangeArrowheads="1"/>
          </p:cNvPicPr>
          <p:nvPr/>
        </p:nvPicPr>
        <p:blipFill>
          <a:blip r:embed="rId5" cstate="print"/>
          <a:srcRect/>
          <a:stretch>
            <a:fillRect/>
          </a:stretch>
        </p:blipFill>
        <p:spPr bwMode="auto">
          <a:xfrm>
            <a:off x="8033614" y="4130647"/>
            <a:ext cx="1234420" cy="1851631"/>
          </a:xfrm>
          <a:prstGeom prst="rect">
            <a:avLst/>
          </a:prstGeom>
          <a:noFill/>
          <a:ln w="9525">
            <a:noFill/>
            <a:miter lim="800000"/>
            <a:headEnd/>
            <a:tailEnd/>
          </a:ln>
          <a:effectLst/>
        </p:spPr>
      </p:pic>
      <p:pic>
        <p:nvPicPr>
          <p:cNvPr id="9" name="Picture 4">
            <a:extLst>
              <a:ext uri="{FF2B5EF4-FFF2-40B4-BE49-F238E27FC236}">
                <a16:creationId xmlns:a16="http://schemas.microsoft.com/office/drawing/2014/main" id="{C53BA116-83F4-4ED0-936B-FBC359D6C6F4}"/>
              </a:ext>
            </a:extLst>
          </p:cNvPr>
          <p:cNvPicPr>
            <a:picLocks noChangeAspect="1" noChangeArrowheads="1"/>
          </p:cNvPicPr>
          <p:nvPr/>
        </p:nvPicPr>
        <p:blipFill rotWithShape="1">
          <a:blip r:embed="rId6" cstate="print"/>
          <a:srcRect l="8083"/>
          <a:stretch/>
        </p:blipFill>
        <p:spPr bwMode="auto">
          <a:xfrm>
            <a:off x="11599866" y="3283881"/>
            <a:ext cx="1674337" cy="1214380"/>
          </a:xfrm>
          <a:prstGeom prst="rect">
            <a:avLst/>
          </a:prstGeom>
          <a:noFill/>
          <a:ln w="9525">
            <a:noFill/>
            <a:miter lim="800000"/>
            <a:headEnd/>
            <a:tailEnd/>
          </a:ln>
          <a:effectLst/>
        </p:spPr>
      </p:pic>
      <p:sp>
        <p:nvSpPr>
          <p:cNvPr id="10" name="Google Shape;127;p11">
            <a:extLst>
              <a:ext uri="{FF2B5EF4-FFF2-40B4-BE49-F238E27FC236}">
                <a16:creationId xmlns:a16="http://schemas.microsoft.com/office/drawing/2014/main" id="{77BA590A-C1E3-4886-9590-C0A950034904}"/>
              </a:ext>
            </a:extLst>
          </p:cNvPr>
          <p:cNvSpPr txBox="1"/>
          <p:nvPr/>
        </p:nvSpPr>
        <p:spPr>
          <a:xfrm>
            <a:off x="551920" y="3344120"/>
            <a:ext cx="7221243" cy="873021"/>
          </a:xfrm>
          <a:prstGeom prst="rect">
            <a:avLst/>
          </a:prstGeom>
          <a:noFill/>
          <a:ln>
            <a:noFill/>
          </a:ln>
        </p:spPr>
        <p:txBody>
          <a:bodyPr spcFirstLastPara="1" wrap="square" lIns="0" tIns="0" rIns="0" bIns="0" anchor="t" anchorCtr="0">
            <a:noAutofit/>
          </a:bodyPr>
          <a:lstStyle/>
          <a:p>
            <a:pPr marL="285750" lvl="0" indent="-285750">
              <a:buClr>
                <a:srgbClr val="1CA7B1"/>
              </a:buClr>
              <a:buSzPts val="1800"/>
              <a:buFont typeface="Wingdings" panose="05000000000000000000" pitchFamily="2" charset="2"/>
              <a:buChar char="Ø"/>
            </a:pPr>
            <a:r>
              <a:rPr lang="fr-FR" sz="1800" dirty="0"/>
              <a:t>Découverte de la richesse de l’environnement marin (scientifiques de la campagne océanographique </a:t>
            </a:r>
            <a:r>
              <a:rPr lang="fr-FR" sz="1800" dirty="0" err="1"/>
              <a:t>Pakaihi</a:t>
            </a:r>
            <a:r>
              <a:rPr lang="fr-FR" sz="1800" dirty="0"/>
              <a:t> i te </a:t>
            </a:r>
            <a:r>
              <a:rPr lang="fr-FR" sz="1800" dirty="0" err="1"/>
              <a:t>moana</a:t>
            </a:r>
            <a:r>
              <a:rPr lang="fr-FR" sz="1800" dirty="0"/>
              <a:t>)</a:t>
            </a:r>
          </a:p>
          <a:p>
            <a:pPr marL="285750" lvl="0" indent="-285750">
              <a:buClr>
                <a:srgbClr val="1CA7B1"/>
              </a:buClr>
              <a:buSzPts val="1800"/>
              <a:buFont typeface="Wingdings" panose="05000000000000000000" pitchFamily="2" charset="2"/>
              <a:buChar char="Ø"/>
            </a:pPr>
            <a:r>
              <a:rPr lang="fr-FR" sz="1800" dirty="0"/>
              <a:t>Souhait de protéger la baie en face de l’école</a:t>
            </a:r>
          </a:p>
        </p:txBody>
      </p:sp>
      <p:sp>
        <p:nvSpPr>
          <p:cNvPr id="11" name="Google Shape;127;p11">
            <a:extLst>
              <a:ext uri="{FF2B5EF4-FFF2-40B4-BE49-F238E27FC236}">
                <a16:creationId xmlns:a16="http://schemas.microsoft.com/office/drawing/2014/main" id="{65CF164F-8911-4887-953F-43E740BA24CE}"/>
              </a:ext>
            </a:extLst>
          </p:cNvPr>
          <p:cNvSpPr txBox="1"/>
          <p:nvPr/>
        </p:nvSpPr>
        <p:spPr>
          <a:xfrm>
            <a:off x="551921" y="4622904"/>
            <a:ext cx="7221243" cy="1359374"/>
          </a:xfrm>
          <a:prstGeom prst="rect">
            <a:avLst/>
          </a:prstGeom>
          <a:noFill/>
          <a:ln>
            <a:noFill/>
          </a:ln>
        </p:spPr>
        <p:txBody>
          <a:bodyPr spcFirstLastPara="1" wrap="square" lIns="0" tIns="0" rIns="0" bIns="0" anchor="t" anchorCtr="0">
            <a:noAutofit/>
          </a:bodyPr>
          <a:lstStyle/>
          <a:p>
            <a:pPr lvl="0">
              <a:buClr>
                <a:schemeClr val="accent2"/>
              </a:buClr>
              <a:buSzPts val="1800"/>
            </a:pPr>
            <a:r>
              <a:rPr lang="fr-FR" sz="1800" dirty="0"/>
              <a:t>Concept déployé en France, étendu aux aires </a:t>
            </a:r>
            <a:r>
              <a:rPr lang="fr-FR" sz="1800" dirty="0">
                <a:solidFill>
                  <a:srgbClr val="1CA7B1"/>
                </a:solidFill>
              </a:rPr>
              <a:t>terrestres</a:t>
            </a:r>
            <a:r>
              <a:rPr lang="fr-FR" sz="1800" dirty="0"/>
              <a:t> (2018) </a:t>
            </a:r>
          </a:p>
          <a:p>
            <a:pPr lvl="0">
              <a:buClr>
                <a:schemeClr val="accent2"/>
              </a:buClr>
              <a:buSzPts val="1800"/>
            </a:pPr>
            <a:r>
              <a:rPr lang="fr-FR" sz="1800" dirty="0"/>
              <a:t>Réunit trois ministères :</a:t>
            </a:r>
          </a:p>
          <a:p>
            <a:pPr marL="285750" lvl="0" indent="-285750">
              <a:buClrTx/>
              <a:buSzPts val="1800"/>
              <a:buFontTx/>
              <a:buChar char="-"/>
            </a:pPr>
            <a:r>
              <a:rPr lang="fr-FR" sz="1800" dirty="0"/>
              <a:t>Education Nationale, de la jeunesse et des sports</a:t>
            </a:r>
          </a:p>
          <a:p>
            <a:pPr marL="285750" lvl="0" indent="-285750">
              <a:buClrTx/>
              <a:buSzPts val="1800"/>
              <a:buFontTx/>
              <a:buChar char="-"/>
            </a:pPr>
            <a:r>
              <a:rPr lang="fr-FR" sz="1800" dirty="0"/>
              <a:t>Transition écologique et de la cohésion des territoires</a:t>
            </a:r>
          </a:p>
          <a:p>
            <a:pPr marL="285750" lvl="0" indent="-285750">
              <a:buClrTx/>
              <a:buSzPts val="1800"/>
              <a:buFontTx/>
              <a:buChar char="-"/>
            </a:pPr>
            <a:r>
              <a:rPr lang="fr-FR" sz="1800" dirty="0"/>
              <a:t>Outre-mer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11"/>
          <p:cNvPicPr preferRelativeResize="0"/>
          <p:nvPr/>
        </p:nvPicPr>
        <p:blipFill rotWithShape="1">
          <a:blip r:embed="rId3">
            <a:alphaModFix/>
          </a:blip>
          <a:srcRect l="8370" t="11781"/>
          <a:stretch/>
        </p:blipFill>
        <p:spPr>
          <a:xfrm>
            <a:off x="0" y="2089844"/>
            <a:ext cx="5150497" cy="3308445"/>
          </a:xfrm>
          <a:prstGeom prst="rect">
            <a:avLst/>
          </a:prstGeom>
          <a:noFill/>
          <a:ln>
            <a:noFill/>
          </a:ln>
        </p:spPr>
      </p:pic>
      <p:sp>
        <p:nvSpPr>
          <p:cNvPr id="125" name="Google Shape;125;p11"/>
          <p:cNvSpPr txBox="1">
            <a:spLocks noGrp="1"/>
          </p:cNvSpPr>
          <p:nvPr>
            <p:ph type="body" idx="1"/>
          </p:nvPr>
        </p:nvSpPr>
        <p:spPr>
          <a:xfrm>
            <a:off x="551921" y="1260351"/>
            <a:ext cx="12362242" cy="473446"/>
          </a:xfrm>
          <a:prstGeom prst="rect">
            <a:avLst/>
          </a:prstGeom>
          <a:noFill/>
          <a:ln>
            <a:noFill/>
          </a:ln>
        </p:spPr>
        <p:txBody>
          <a:bodyPr spcFirstLastPara="1" wrap="square" lIns="0" tIns="0" rIns="0" bIns="0" anchor="t" anchorCtr="0">
            <a:noAutofit/>
          </a:bodyPr>
          <a:lstStyle/>
          <a:p>
            <a:pPr marL="7934" lvl="0" indent="0" algn="l" rtl="0">
              <a:lnSpc>
                <a:spcPct val="100000"/>
              </a:lnSpc>
              <a:spcBef>
                <a:spcPts val="0"/>
              </a:spcBef>
              <a:spcAft>
                <a:spcPts val="0"/>
              </a:spcAft>
              <a:buClr>
                <a:srgbClr val="002060"/>
              </a:buClr>
              <a:buSzPts val="2400"/>
              <a:buNone/>
            </a:pPr>
            <a:r>
              <a:rPr lang="fr-FR" sz="2400" dirty="0"/>
              <a:t>Concrètement, qu’est-ce qu’une aire éducative ? </a:t>
            </a:r>
            <a:endParaRPr dirty="0"/>
          </a:p>
        </p:txBody>
      </p:sp>
      <p:sp>
        <p:nvSpPr>
          <p:cNvPr id="127" name="Google Shape;127;p11"/>
          <p:cNvSpPr txBox="1"/>
          <p:nvPr/>
        </p:nvSpPr>
        <p:spPr>
          <a:xfrm>
            <a:off x="5355772" y="2089844"/>
            <a:ext cx="7558391" cy="3308445"/>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2"/>
              </a:buClr>
              <a:buSzPts val="1800"/>
              <a:buFont typeface="Arial"/>
              <a:buNone/>
            </a:pPr>
            <a:r>
              <a:rPr lang="fr-FR" sz="1800" b="1" i="0" u="none" strike="noStrike" cap="none" dirty="0">
                <a:solidFill>
                  <a:srgbClr val="B89353"/>
                </a:solidFill>
                <a:latin typeface="Arial"/>
                <a:ea typeface="Arial"/>
                <a:cs typeface="Arial"/>
                <a:sym typeface="Arial"/>
              </a:rPr>
              <a:t>Petit territoire naturel </a:t>
            </a:r>
            <a:r>
              <a:rPr lang="fr-FR" sz="1800" b="0" i="0" u="none" strike="noStrike" cap="none" dirty="0">
                <a:solidFill>
                  <a:srgbClr val="000000"/>
                </a:solidFill>
                <a:latin typeface="Arial"/>
                <a:ea typeface="Arial"/>
                <a:cs typeface="Arial"/>
                <a:sym typeface="Arial"/>
              </a:rPr>
              <a:t>géré de manière participative par les </a:t>
            </a:r>
            <a:r>
              <a:rPr lang="fr-FR" sz="1800" b="1" i="0" u="none" strike="noStrike" cap="none" dirty="0">
                <a:solidFill>
                  <a:srgbClr val="B89353"/>
                </a:solidFill>
                <a:latin typeface="Arial"/>
                <a:ea typeface="Arial"/>
                <a:cs typeface="Arial"/>
                <a:sym typeface="Arial"/>
              </a:rPr>
              <a:t>élèves</a:t>
            </a:r>
            <a:r>
              <a:rPr lang="fr-FR" sz="1800" b="0" i="0" u="none" strike="noStrike" cap="none" dirty="0">
                <a:solidFill>
                  <a:srgbClr val="000000"/>
                </a:solidFill>
                <a:latin typeface="Arial"/>
                <a:ea typeface="Arial"/>
                <a:cs typeface="Arial"/>
                <a:sym typeface="Arial"/>
              </a:rPr>
              <a:t> d’une école, d’un collège ou d’un lycée</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002060"/>
              </a:buClr>
              <a:buSzPts val="1800"/>
              <a:buFont typeface="Arial"/>
              <a:buChar char="•"/>
            </a:pPr>
            <a:r>
              <a:rPr lang="fr-FR" sz="1800" b="0" i="0" u="none" strike="noStrike" cap="none" dirty="0">
                <a:solidFill>
                  <a:srgbClr val="000000"/>
                </a:solidFill>
                <a:latin typeface="Arial"/>
                <a:ea typeface="Arial"/>
                <a:cs typeface="Arial"/>
                <a:sym typeface="Arial"/>
              </a:rPr>
              <a:t>Former les plus jeunes à l’</a:t>
            </a:r>
            <a:r>
              <a:rPr lang="fr-FR" sz="1800" b="0" i="0" u="none" strike="noStrike" cap="none" dirty="0">
                <a:solidFill>
                  <a:srgbClr val="1CA7B1"/>
                </a:solidFill>
                <a:latin typeface="Arial"/>
                <a:ea typeface="Arial"/>
                <a:cs typeface="Arial"/>
                <a:sym typeface="Arial"/>
              </a:rPr>
              <a:t>éco-citoyenneté</a:t>
            </a:r>
            <a:r>
              <a:rPr lang="fr-FR" sz="1800" b="0" i="0" u="none" strike="noStrike" cap="none" dirty="0">
                <a:solidFill>
                  <a:srgbClr val="000000"/>
                </a:solidFill>
                <a:latin typeface="Arial"/>
                <a:ea typeface="Arial"/>
                <a:cs typeface="Arial"/>
                <a:sym typeface="Arial"/>
              </a:rPr>
              <a:t> et au développement durable,</a:t>
            </a:r>
            <a:endParaRPr dirty="0"/>
          </a:p>
          <a:p>
            <a:pPr marL="285750" marR="0" lvl="0" indent="-285750" algn="l" rtl="0">
              <a:lnSpc>
                <a:spcPct val="100000"/>
              </a:lnSpc>
              <a:spcBef>
                <a:spcPts val="600"/>
              </a:spcBef>
              <a:spcAft>
                <a:spcPts val="0"/>
              </a:spcAft>
              <a:buClr>
                <a:srgbClr val="002060"/>
              </a:buClr>
              <a:buSzPts val="1800"/>
              <a:buFont typeface="Arial"/>
              <a:buChar char="•"/>
            </a:pPr>
            <a:r>
              <a:rPr lang="fr-FR" sz="1800" b="0" i="0" u="none" strike="noStrike" cap="none" dirty="0">
                <a:solidFill>
                  <a:srgbClr val="1CA7B1"/>
                </a:solidFill>
                <a:latin typeface="Arial"/>
                <a:ea typeface="Arial"/>
                <a:cs typeface="Arial"/>
                <a:sym typeface="Arial"/>
              </a:rPr>
              <a:t>Connecter</a:t>
            </a:r>
            <a:r>
              <a:rPr lang="fr-FR" sz="1800" b="0" i="0" u="none" strike="noStrike" cap="none" dirty="0">
                <a:solidFill>
                  <a:srgbClr val="000000"/>
                </a:solidFill>
                <a:latin typeface="Arial"/>
                <a:ea typeface="Arial"/>
                <a:cs typeface="Arial"/>
                <a:sym typeface="Arial"/>
              </a:rPr>
              <a:t> les élèves à la nature et à leur territoire,</a:t>
            </a: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002060"/>
              </a:buClr>
              <a:buSzPts val="1800"/>
              <a:buFont typeface="Arial"/>
              <a:buChar char="•"/>
            </a:pPr>
            <a:r>
              <a:rPr lang="fr-FR" sz="1800" b="0" i="0" u="none" strike="noStrike" cap="none" dirty="0">
                <a:solidFill>
                  <a:srgbClr val="000000"/>
                </a:solidFill>
                <a:latin typeface="Arial"/>
                <a:ea typeface="Arial"/>
                <a:cs typeface="Arial"/>
                <a:sym typeface="Arial"/>
              </a:rPr>
              <a:t>Favoriser le </a:t>
            </a:r>
            <a:r>
              <a:rPr lang="fr-FR" sz="1800" b="0" i="0" u="none" strike="noStrike" cap="none" dirty="0">
                <a:solidFill>
                  <a:srgbClr val="1CA7B1"/>
                </a:solidFill>
                <a:latin typeface="Arial"/>
                <a:ea typeface="Arial"/>
                <a:cs typeface="Arial"/>
                <a:sym typeface="Arial"/>
              </a:rPr>
              <a:t>dialogue</a:t>
            </a:r>
            <a:r>
              <a:rPr lang="fr-FR" sz="1800" b="0" i="0" u="none" strike="noStrike" cap="none" dirty="0">
                <a:solidFill>
                  <a:srgbClr val="000000"/>
                </a:solidFill>
                <a:latin typeface="Arial"/>
                <a:ea typeface="Arial"/>
                <a:cs typeface="Arial"/>
                <a:sym typeface="Arial"/>
              </a:rPr>
              <a:t> entre les élèves et les acteurs de la nature (usagers, acteurs économiques, gestionnaires d’espaces naturels…)</a:t>
            </a:r>
            <a:endParaRPr sz="2000" b="0" i="0" u="none" strike="noStrike" cap="none" dirty="0">
              <a:solidFill>
                <a:srgbClr val="000000"/>
              </a:solidFill>
              <a:latin typeface="Arial"/>
              <a:ea typeface="Arial"/>
              <a:cs typeface="Arial"/>
              <a:sym typeface="Arial"/>
            </a:endParaRPr>
          </a:p>
        </p:txBody>
      </p:sp>
      <p:sp>
        <p:nvSpPr>
          <p:cNvPr id="6" name="Google Shape;127;p11">
            <a:extLst>
              <a:ext uri="{FF2B5EF4-FFF2-40B4-BE49-F238E27FC236}">
                <a16:creationId xmlns:a16="http://schemas.microsoft.com/office/drawing/2014/main" id="{7E0A82C4-FF9F-4B94-AFB1-8F587F08A271}"/>
              </a:ext>
            </a:extLst>
          </p:cNvPr>
          <p:cNvSpPr txBox="1"/>
          <p:nvPr/>
        </p:nvSpPr>
        <p:spPr>
          <a:xfrm>
            <a:off x="551921" y="5605045"/>
            <a:ext cx="12362241" cy="1112995"/>
          </a:xfrm>
          <a:prstGeom prst="rect">
            <a:avLst/>
          </a:prstGeom>
          <a:noFill/>
          <a:ln>
            <a:noFill/>
          </a:ln>
        </p:spPr>
        <p:txBody>
          <a:bodyPr spcFirstLastPara="1" wrap="square" lIns="0" tIns="0" rIns="0" bIns="0" anchor="ctr" anchorCtr="0">
            <a:noAutofit/>
          </a:bodyPr>
          <a:lstStyle/>
          <a:p>
            <a:pPr lvl="0">
              <a:buClr>
                <a:schemeClr val="accent2"/>
              </a:buClr>
              <a:buSzPts val="1800"/>
            </a:pPr>
            <a:r>
              <a:rPr lang="fr-FR" sz="1800" dirty="0"/>
              <a:t>Encadrés par leurs enseignants et une structure de l’éducation à l’environnement : les élèves se réunissent sous la forme d’un « </a:t>
            </a:r>
            <a:r>
              <a:rPr lang="fr-FR" sz="1800" b="1" dirty="0">
                <a:solidFill>
                  <a:srgbClr val="B89353"/>
                </a:solidFill>
              </a:rPr>
              <a:t>conseil des enfants / de la Terre </a:t>
            </a:r>
            <a:r>
              <a:rPr lang="fr-FR" sz="1800" dirty="0"/>
              <a:t>» et prennent toutes les décisions concernant leur aire éducative.</a:t>
            </a:r>
          </a:p>
        </p:txBody>
      </p:sp>
    </p:spTree>
    <p:extLst>
      <p:ext uri="{BB962C8B-B14F-4D97-AF65-F5344CB8AC3E}">
        <p14:creationId xmlns:p14="http://schemas.microsoft.com/office/powerpoint/2010/main" val="1382445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
          <p:cNvSpPr txBox="1">
            <a:spLocks noGrp="1"/>
          </p:cNvSpPr>
          <p:nvPr>
            <p:ph type="body" idx="1"/>
          </p:nvPr>
        </p:nvSpPr>
        <p:spPr>
          <a:xfrm>
            <a:off x="551921" y="1260351"/>
            <a:ext cx="12362242" cy="473446"/>
          </a:xfrm>
          <a:prstGeom prst="rect">
            <a:avLst/>
          </a:prstGeom>
          <a:noFill/>
          <a:ln>
            <a:noFill/>
          </a:ln>
        </p:spPr>
        <p:txBody>
          <a:bodyPr spcFirstLastPara="1" wrap="square" lIns="0" tIns="0" rIns="0" bIns="0" anchor="t" anchorCtr="0">
            <a:noAutofit/>
          </a:bodyPr>
          <a:lstStyle/>
          <a:p>
            <a:pPr marL="7934" lvl="0" indent="0" algn="l" rtl="0">
              <a:lnSpc>
                <a:spcPct val="100000"/>
              </a:lnSpc>
              <a:spcBef>
                <a:spcPts val="0"/>
              </a:spcBef>
              <a:spcAft>
                <a:spcPts val="0"/>
              </a:spcAft>
              <a:buClr>
                <a:srgbClr val="002060"/>
              </a:buClr>
              <a:buSzPts val="2400"/>
              <a:buNone/>
            </a:pPr>
            <a:r>
              <a:rPr lang="fr-FR" sz="2400" dirty="0"/>
              <a:t>Comment on démarre une aire éducative ? </a:t>
            </a:r>
            <a:endParaRPr dirty="0"/>
          </a:p>
        </p:txBody>
      </p:sp>
      <p:sp>
        <p:nvSpPr>
          <p:cNvPr id="134" name="Google Shape;134;p2"/>
          <p:cNvSpPr txBox="1"/>
          <p:nvPr/>
        </p:nvSpPr>
        <p:spPr>
          <a:xfrm>
            <a:off x="551919" y="1841641"/>
            <a:ext cx="7996593"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800" b="1" i="0" u="none" strike="noStrike" cap="none" dirty="0">
                <a:solidFill>
                  <a:srgbClr val="1CA7B1"/>
                </a:solidFill>
                <a:latin typeface="Arial"/>
                <a:ea typeface="Arial"/>
                <a:cs typeface="Arial"/>
                <a:sym typeface="Arial"/>
              </a:rPr>
              <a:t>Enseignant d’une classe : CE2 à la Terminale</a:t>
            </a:r>
            <a:endParaRPr dirty="0"/>
          </a:p>
          <a:p>
            <a:pPr lvl="0">
              <a:spcBef>
                <a:spcPts val="600"/>
              </a:spcBef>
              <a:buSzPts val="1400"/>
            </a:pPr>
            <a:r>
              <a:rPr lang="fr-FR" sz="1600" dirty="0"/>
              <a:t>Intéressé par la démarche, seul ou à plusieurs (classes – matières) ! </a:t>
            </a:r>
          </a:p>
          <a:p>
            <a:pPr marL="285750" marR="0" lvl="0" indent="-285750" algn="l" rtl="0">
              <a:lnSpc>
                <a:spcPct val="100000"/>
              </a:lnSpc>
              <a:spcBef>
                <a:spcPts val="600"/>
              </a:spcBef>
              <a:spcAft>
                <a:spcPts val="0"/>
              </a:spcAft>
              <a:buClr>
                <a:srgbClr val="000000"/>
              </a:buClr>
              <a:buSzPts val="1400"/>
              <a:buFont typeface="Noto Sans Symbols"/>
              <a:buChar char="⮚"/>
            </a:pPr>
            <a:r>
              <a:rPr lang="fr-FR" sz="1600" b="0" i="0" u="none" strike="noStrike" cap="none" dirty="0">
                <a:solidFill>
                  <a:srgbClr val="000000"/>
                </a:solidFill>
                <a:sym typeface="Arial"/>
              </a:rPr>
              <a:t>Constitue le binôme enseignant/référent</a:t>
            </a:r>
            <a:endParaRPr dirty="0"/>
          </a:p>
        </p:txBody>
      </p:sp>
      <p:sp>
        <p:nvSpPr>
          <p:cNvPr id="135" name="Google Shape;135;p2"/>
          <p:cNvSpPr txBox="1"/>
          <p:nvPr/>
        </p:nvSpPr>
        <p:spPr>
          <a:xfrm>
            <a:off x="1373774" y="3186707"/>
            <a:ext cx="6072055" cy="16619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800" b="1" i="0" u="none" strike="noStrike" cap="none" dirty="0">
                <a:solidFill>
                  <a:srgbClr val="1CA7B1"/>
                </a:solidFill>
                <a:latin typeface="Arial"/>
                <a:ea typeface="Arial"/>
                <a:cs typeface="Arial"/>
                <a:sym typeface="Arial"/>
              </a:rPr>
              <a:t>Référent : structure d’éducation à l’environnement</a:t>
            </a:r>
          </a:p>
          <a:p>
            <a:pPr marL="0" marR="0" lvl="0" indent="0" algn="l" rtl="0">
              <a:lnSpc>
                <a:spcPct val="100000"/>
              </a:lnSpc>
              <a:spcBef>
                <a:spcPts val="0"/>
              </a:spcBef>
              <a:spcAft>
                <a:spcPts val="0"/>
              </a:spcAft>
              <a:buClr>
                <a:srgbClr val="000000"/>
              </a:buClr>
              <a:buSzPts val="1400"/>
              <a:buFont typeface="Arial"/>
              <a:buNone/>
            </a:pPr>
            <a:r>
              <a:rPr lang="fr-FR" i="1" dirty="0">
                <a:solidFill>
                  <a:srgbClr val="1CA7B1"/>
                </a:solidFill>
                <a:sym typeface="Wingdings" panose="05000000000000000000" pitchFamily="2" charset="2"/>
              </a:rPr>
              <a:t> </a:t>
            </a:r>
            <a:r>
              <a:rPr lang="fr-FR" sz="1600" i="1" u="none" strike="noStrike" cap="none" dirty="0">
                <a:solidFill>
                  <a:srgbClr val="1CA7B1"/>
                </a:solidFill>
                <a:sym typeface="Arial"/>
              </a:rPr>
              <a:t>Compatible avec le référentiel national</a:t>
            </a:r>
            <a:endParaRPr i="1" dirty="0">
              <a:solidFill>
                <a:srgbClr val="1CA7B1"/>
              </a:solidFill>
            </a:endParaRPr>
          </a:p>
          <a:p>
            <a:pPr marL="285750" marR="0" lvl="0" indent="-285750" algn="l" rtl="0">
              <a:lnSpc>
                <a:spcPct val="100000"/>
              </a:lnSpc>
              <a:spcBef>
                <a:spcPts val="600"/>
              </a:spcBef>
              <a:spcAft>
                <a:spcPts val="0"/>
              </a:spcAft>
              <a:buClr>
                <a:srgbClr val="000000"/>
              </a:buClr>
              <a:buSzPts val="1400"/>
              <a:buFont typeface="Noto Sans Symbols"/>
              <a:buChar char="⮚"/>
            </a:pPr>
            <a:r>
              <a:rPr lang="fr-FR" sz="1600" b="0" i="0" u="none" strike="noStrike" cap="none" dirty="0">
                <a:solidFill>
                  <a:srgbClr val="000000"/>
                </a:solidFill>
                <a:latin typeface="Arial"/>
                <a:ea typeface="Arial"/>
                <a:cs typeface="Arial"/>
                <a:sym typeface="Arial"/>
              </a:rPr>
              <a:t>Apporte le contenu technique environnemental</a:t>
            </a:r>
            <a:endParaRPr dirty="0"/>
          </a:p>
          <a:p>
            <a:pPr marL="285750" marR="0" lvl="0" indent="-285750" algn="l" rtl="0">
              <a:lnSpc>
                <a:spcPct val="100000"/>
              </a:lnSpc>
              <a:spcBef>
                <a:spcPts val="600"/>
              </a:spcBef>
              <a:spcAft>
                <a:spcPts val="0"/>
              </a:spcAft>
              <a:buClr>
                <a:srgbClr val="000000"/>
              </a:buClr>
              <a:buSzPts val="1400"/>
              <a:buFont typeface="Noto Sans Symbols"/>
              <a:buChar char="⮚"/>
            </a:pPr>
            <a:r>
              <a:rPr lang="fr-FR" sz="1600" b="0" i="0" u="none" strike="noStrike" cap="none" dirty="0">
                <a:solidFill>
                  <a:srgbClr val="000000"/>
                </a:solidFill>
                <a:latin typeface="Arial"/>
                <a:ea typeface="Arial"/>
                <a:cs typeface="Arial"/>
                <a:sym typeface="Arial"/>
              </a:rPr>
              <a:t>Prépare le programme avec l’enseignant</a:t>
            </a:r>
            <a:endParaRPr dirty="0"/>
          </a:p>
          <a:p>
            <a:pPr marL="285750" marR="0" lvl="0" indent="-285750" algn="l" rtl="0">
              <a:lnSpc>
                <a:spcPct val="100000"/>
              </a:lnSpc>
              <a:spcBef>
                <a:spcPts val="600"/>
              </a:spcBef>
              <a:spcAft>
                <a:spcPts val="600"/>
              </a:spcAft>
              <a:buClr>
                <a:srgbClr val="000000"/>
              </a:buClr>
              <a:buSzPts val="1400"/>
              <a:buFont typeface="Noto Sans Symbols"/>
              <a:buChar char="⮚"/>
            </a:pPr>
            <a:r>
              <a:rPr lang="fr-FR" sz="1600" b="0" i="0" u="none" strike="noStrike" cap="none" dirty="0">
                <a:solidFill>
                  <a:srgbClr val="000000"/>
                </a:solidFill>
                <a:latin typeface="Arial"/>
                <a:ea typeface="Arial"/>
                <a:cs typeface="Arial"/>
                <a:sym typeface="Arial"/>
              </a:rPr>
              <a:t>Réalise une 10zaine d’interventions dans l’année</a:t>
            </a:r>
            <a:endParaRPr dirty="0"/>
          </a:p>
        </p:txBody>
      </p:sp>
      <p:sp>
        <p:nvSpPr>
          <p:cNvPr id="136" name="Google Shape;136;p2"/>
          <p:cNvSpPr txBox="1"/>
          <p:nvPr/>
        </p:nvSpPr>
        <p:spPr>
          <a:xfrm>
            <a:off x="8342911" y="2715965"/>
            <a:ext cx="3415004" cy="15850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800" b="1" i="0" u="none" strike="noStrike" cap="none" dirty="0">
                <a:solidFill>
                  <a:srgbClr val="1CA7B1"/>
                </a:solidFill>
                <a:latin typeface="Arial"/>
                <a:ea typeface="Arial"/>
                <a:cs typeface="Arial"/>
                <a:sym typeface="Arial"/>
              </a:rPr>
              <a:t>Rôle des élèves</a:t>
            </a:r>
            <a:endParaRPr dirty="0"/>
          </a:p>
          <a:p>
            <a:pPr marL="285750" marR="0" lvl="0" indent="-285750" algn="l" rtl="0">
              <a:lnSpc>
                <a:spcPct val="100000"/>
              </a:lnSpc>
              <a:spcBef>
                <a:spcPts val="600"/>
              </a:spcBef>
              <a:spcAft>
                <a:spcPts val="0"/>
              </a:spcAft>
              <a:buClr>
                <a:srgbClr val="000000"/>
              </a:buClr>
              <a:buSzPts val="1400"/>
              <a:buFont typeface="Noto Sans Symbols"/>
              <a:buChar char="⮚"/>
            </a:pPr>
            <a:r>
              <a:rPr lang="fr-FR" sz="1600" b="0" i="0" u="none" strike="noStrike" cap="none" dirty="0">
                <a:solidFill>
                  <a:srgbClr val="000000"/>
                </a:solidFill>
                <a:latin typeface="Arial"/>
                <a:ea typeface="Arial"/>
                <a:cs typeface="Arial"/>
                <a:sym typeface="Arial"/>
              </a:rPr>
              <a:t>Gèrent l’aire éducative</a:t>
            </a:r>
            <a:endParaRPr dirty="0"/>
          </a:p>
          <a:p>
            <a:pPr marL="285750" marR="0" lvl="0" indent="-285750" algn="l" rtl="0">
              <a:lnSpc>
                <a:spcPct val="100000"/>
              </a:lnSpc>
              <a:spcBef>
                <a:spcPts val="600"/>
              </a:spcBef>
              <a:spcAft>
                <a:spcPts val="0"/>
              </a:spcAft>
              <a:buClr>
                <a:srgbClr val="000000"/>
              </a:buClr>
              <a:buSzPts val="1400"/>
              <a:buFont typeface="Noto Sans Symbols"/>
              <a:buChar char="⮚"/>
            </a:pPr>
            <a:r>
              <a:rPr lang="fr-FR" sz="1600" b="0" i="0" u="none" strike="noStrike" cap="none" dirty="0">
                <a:solidFill>
                  <a:srgbClr val="000000"/>
                </a:solidFill>
                <a:latin typeface="Arial"/>
                <a:ea typeface="Arial"/>
                <a:cs typeface="Arial"/>
                <a:sym typeface="Arial"/>
              </a:rPr>
              <a:t>Prennent les décisions</a:t>
            </a:r>
            <a:endParaRPr dirty="0"/>
          </a:p>
          <a:p>
            <a:pPr marL="285750" marR="0" lvl="0" indent="-285750" algn="l" rtl="0">
              <a:lnSpc>
                <a:spcPct val="100000"/>
              </a:lnSpc>
              <a:spcBef>
                <a:spcPts val="600"/>
              </a:spcBef>
              <a:spcAft>
                <a:spcPts val="0"/>
              </a:spcAft>
              <a:buClr>
                <a:srgbClr val="000000"/>
              </a:buClr>
              <a:buSzPts val="1400"/>
              <a:buFont typeface="Noto Sans Symbols"/>
              <a:buChar char="⮚"/>
            </a:pPr>
            <a:r>
              <a:rPr lang="fr-FR" sz="1600" b="0" i="0" u="none" strike="noStrike" cap="none" dirty="0">
                <a:solidFill>
                  <a:srgbClr val="000000"/>
                </a:solidFill>
                <a:latin typeface="Arial"/>
                <a:ea typeface="Arial"/>
                <a:cs typeface="Arial"/>
                <a:sym typeface="Arial"/>
              </a:rPr>
              <a:t>Se réunissent en « </a:t>
            </a:r>
            <a:r>
              <a:rPr lang="fr-FR" sz="1600" b="1" i="0" u="none" strike="noStrike" cap="none" dirty="0">
                <a:solidFill>
                  <a:srgbClr val="B89353"/>
                </a:solidFill>
                <a:latin typeface="Arial"/>
                <a:ea typeface="Arial"/>
                <a:cs typeface="Arial"/>
                <a:sym typeface="Arial"/>
              </a:rPr>
              <a:t>Conseil des enfants / de la Terre</a:t>
            </a:r>
            <a:r>
              <a:rPr lang="fr-FR" sz="1600" b="0" i="0" u="none" strike="noStrike" cap="none" dirty="0">
                <a:solidFill>
                  <a:srgbClr val="000000"/>
                </a:solidFill>
                <a:latin typeface="Arial"/>
                <a:ea typeface="Arial"/>
                <a:cs typeface="Arial"/>
                <a:sym typeface="Arial"/>
              </a:rPr>
              <a:t> »</a:t>
            </a:r>
            <a:endParaRPr dirty="0"/>
          </a:p>
        </p:txBody>
      </p:sp>
      <p:grpSp>
        <p:nvGrpSpPr>
          <p:cNvPr id="9" name="Groupe 8">
            <a:extLst>
              <a:ext uri="{FF2B5EF4-FFF2-40B4-BE49-F238E27FC236}">
                <a16:creationId xmlns:a16="http://schemas.microsoft.com/office/drawing/2014/main" id="{89AF1E02-163C-4B65-9DE2-82C8CDFDB656}"/>
              </a:ext>
            </a:extLst>
          </p:cNvPr>
          <p:cNvGrpSpPr/>
          <p:nvPr/>
        </p:nvGrpSpPr>
        <p:grpSpPr>
          <a:xfrm>
            <a:off x="8085607" y="5283142"/>
            <a:ext cx="3929612" cy="550803"/>
            <a:chOff x="8548513" y="2964227"/>
            <a:chExt cx="3929612" cy="550803"/>
          </a:xfrm>
        </p:grpSpPr>
        <p:sp>
          <p:nvSpPr>
            <p:cNvPr id="6" name="Google Shape;126;p11">
              <a:extLst>
                <a:ext uri="{FF2B5EF4-FFF2-40B4-BE49-F238E27FC236}">
                  <a16:creationId xmlns:a16="http://schemas.microsoft.com/office/drawing/2014/main" id="{0A39141C-FFEF-4CAF-B94A-2CCFACE7CB61}"/>
                </a:ext>
              </a:extLst>
            </p:cNvPr>
            <p:cNvSpPr txBox="1"/>
            <p:nvPr/>
          </p:nvSpPr>
          <p:spPr>
            <a:xfrm>
              <a:off x="8548513" y="2964227"/>
              <a:ext cx="3929612"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600"/>
                </a:spcBef>
                <a:spcAft>
                  <a:spcPts val="0"/>
                </a:spcAft>
                <a:buNone/>
              </a:pPr>
              <a:r>
                <a:rPr lang="fr-FR" sz="1200" b="0" i="1" u="sng" strike="noStrike" cap="non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https://www.ofb.gouv.fr/aires-educatives</a:t>
              </a:r>
              <a:r>
                <a:rPr lang="fr-FR" sz="1200" b="0" i="1" u="none" strike="noStrike" cap="none" dirty="0">
                  <a:solidFill>
                    <a:srgbClr val="000000"/>
                  </a:solidFill>
                  <a:latin typeface="Arial"/>
                  <a:ea typeface="Arial"/>
                  <a:cs typeface="Arial"/>
                  <a:sym typeface="Arial"/>
                </a:rPr>
                <a:t> </a:t>
              </a:r>
              <a:endParaRPr sz="1200" dirty="0"/>
            </a:p>
            <a:p>
              <a:pPr marL="0" marR="0" lvl="0" indent="0" algn="ctr" rtl="0">
                <a:lnSpc>
                  <a:spcPct val="100000"/>
                </a:lnSpc>
                <a:spcBef>
                  <a:spcPts val="0"/>
                </a:spcBef>
                <a:spcAft>
                  <a:spcPts val="0"/>
                </a:spcAft>
                <a:buNone/>
              </a:pPr>
              <a:r>
                <a:rPr lang="fr-FR" sz="1200" b="0" i="1" u="sng" strike="noStrike" cap="none" dirty="0">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https://ame.ofb.fr/doku.php?id=start</a:t>
              </a:r>
              <a:r>
                <a:rPr lang="fr-FR" sz="1200" b="0" i="1" u="none" strike="noStrike" cap="none" dirty="0">
                  <a:solidFill>
                    <a:srgbClr val="000000"/>
                  </a:solidFill>
                  <a:latin typeface="Arial"/>
                  <a:ea typeface="Arial"/>
                  <a:cs typeface="Arial"/>
                  <a:sym typeface="Arial"/>
                </a:rPr>
                <a:t> </a:t>
              </a:r>
              <a:endParaRPr sz="1600" b="0" i="1" u="none" strike="noStrike" cap="none" dirty="0">
                <a:solidFill>
                  <a:srgbClr val="000000"/>
                </a:solidFill>
                <a:latin typeface="Arial"/>
                <a:ea typeface="Arial"/>
                <a:cs typeface="Arial"/>
                <a:sym typeface="Arial"/>
              </a:endParaRPr>
            </a:p>
          </p:txBody>
        </p:sp>
        <p:pic>
          <p:nvPicPr>
            <p:cNvPr id="7" name="Google Shape;128;p11" descr="Internet">
              <a:extLst>
                <a:ext uri="{FF2B5EF4-FFF2-40B4-BE49-F238E27FC236}">
                  <a16:creationId xmlns:a16="http://schemas.microsoft.com/office/drawing/2014/main" id="{1790E650-5EFE-482B-85FC-5894B6744024}"/>
                </a:ext>
              </a:extLst>
            </p:cNvPr>
            <p:cNvPicPr preferRelativeResize="0"/>
            <p:nvPr/>
          </p:nvPicPr>
          <p:blipFill rotWithShape="1">
            <a:blip r:embed="rId5">
              <a:alphaModFix/>
            </a:blip>
            <a:srcRect/>
            <a:stretch/>
          </p:blipFill>
          <p:spPr>
            <a:xfrm>
              <a:off x="8548513" y="3072435"/>
              <a:ext cx="442595" cy="442595"/>
            </a:xfrm>
            <a:prstGeom prst="rect">
              <a:avLst/>
            </a:prstGeom>
            <a:noFill/>
            <a:ln>
              <a:noFill/>
            </a:ln>
          </p:spPr>
        </p:pic>
      </p:grpSp>
      <p:pic>
        <p:nvPicPr>
          <p:cNvPr id="8" name="Graphique 7" descr="Utilisateurs">
            <a:extLst>
              <a:ext uri="{FF2B5EF4-FFF2-40B4-BE49-F238E27FC236}">
                <a16:creationId xmlns:a16="http://schemas.microsoft.com/office/drawing/2014/main" id="{852C7D7C-6FC4-4865-BCF2-8E2527639B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87507" y="1076906"/>
            <a:ext cx="925812" cy="925812"/>
          </a:xfrm>
          <a:prstGeom prst="rect">
            <a:avLst/>
          </a:prstGeom>
        </p:spPr>
      </p:pic>
      <p:sp>
        <p:nvSpPr>
          <p:cNvPr id="5" name="Rectangle 4">
            <a:extLst>
              <a:ext uri="{FF2B5EF4-FFF2-40B4-BE49-F238E27FC236}">
                <a16:creationId xmlns:a16="http://schemas.microsoft.com/office/drawing/2014/main" id="{90AD7BA9-A12C-453C-9A2E-584937FF79A4}"/>
              </a:ext>
            </a:extLst>
          </p:cNvPr>
          <p:cNvSpPr/>
          <p:nvPr/>
        </p:nvSpPr>
        <p:spPr>
          <a:xfrm>
            <a:off x="573239" y="5178104"/>
            <a:ext cx="7733665" cy="1554272"/>
          </a:xfrm>
          <a:prstGeom prst="rect">
            <a:avLst/>
          </a:prstGeom>
        </p:spPr>
        <p:txBody>
          <a:bodyPr wrap="square">
            <a:spAutoFit/>
          </a:bodyPr>
          <a:lstStyle/>
          <a:p>
            <a:pPr marL="285750" lvl="0" indent="-285750">
              <a:spcBef>
                <a:spcPts val="600"/>
              </a:spcBef>
              <a:buSzPts val="1400"/>
              <a:buFont typeface="Noto Sans Symbols"/>
              <a:buChar char="⮚"/>
            </a:pPr>
            <a:r>
              <a:rPr lang="fr-FR" sz="1600" dirty="0"/>
              <a:t>Prend contact avec la commune (sites potentiels, projet)</a:t>
            </a:r>
            <a:endParaRPr lang="fr-FR" dirty="0"/>
          </a:p>
          <a:p>
            <a:pPr marL="285750" lvl="0" indent="-285750">
              <a:spcBef>
                <a:spcPts val="600"/>
              </a:spcBef>
              <a:buSzPts val="1400"/>
              <a:buFont typeface="Noto Sans Symbols"/>
              <a:buChar char="⮚"/>
            </a:pPr>
            <a:r>
              <a:rPr lang="fr-FR" sz="1600" dirty="0"/>
              <a:t>Identifie des pistes de financement (si nécessaire)</a:t>
            </a:r>
            <a:endParaRPr lang="fr-FR" dirty="0"/>
          </a:p>
          <a:p>
            <a:pPr marL="285750" lvl="0" indent="-285750">
              <a:spcBef>
                <a:spcPts val="600"/>
              </a:spcBef>
              <a:buSzPts val="1400"/>
              <a:buFont typeface="Noto Sans Symbols"/>
              <a:buChar char="⮚"/>
            </a:pPr>
            <a:r>
              <a:rPr lang="fr-FR" sz="1600" dirty="0"/>
              <a:t>S’approprie la philosophie du projet avec le </a:t>
            </a:r>
            <a:r>
              <a:rPr lang="fr-FR" sz="1600" b="1" dirty="0">
                <a:solidFill>
                  <a:srgbClr val="B89353"/>
                </a:solidFill>
              </a:rPr>
              <a:t>guide méthodologique</a:t>
            </a:r>
            <a:endParaRPr lang="fr-FR" dirty="0"/>
          </a:p>
          <a:p>
            <a:pPr marL="285750" lvl="0" indent="-285750">
              <a:spcBef>
                <a:spcPts val="600"/>
              </a:spcBef>
              <a:spcAft>
                <a:spcPts val="600"/>
              </a:spcAft>
              <a:buSzPts val="1400"/>
              <a:buFont typeface="Noto Sans Symbols"/>
              <a:buChar char="⮚"/>
            </a:pPr>
            <a:r>
              <a:rPr lang="fr-FR" sz="1600" dirty="0"/>
              <a:t>Inscrit des activités du projet dans le programme scolaire, à travers différents apprentissages (sport, musique, biologie, histoire, physique, français…)</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7"/>
          <p:cNvSpPr txBox="1">
            <a:spLocks noGrp="1"/>
          </p:cNvSpPr>
          <p:nvPr>
            <p:ph type="body" idx="1"/>
          </p:nvPr>
        </p:nvSpPr>
        <p:spPr>
          <a:xfrm>
            <a:off x="551921" y="1260351"/>
            <a:ext cx="12362242" cy="360040"/>
          </a:xfrm>
          <a:prstGeom prst="rect">
            <a:avLst/>
          </a:prstGeom>
          <a:noFill/>
          <a:ln>
            <a:noFill/>
          </a:ln>
        </p:spPr>
        <p:txBody>
          <a:bodyPr spcFirstLastPara="1" wrap="square" lIns="0" tIns="0" rIns="0" bIns="0" anchor="t" anchorCtr="0">
            <a:noAutofit/>
          </a:bodyPr>
          <a:lstStyle/>
          <a:p>
            <a:pPr marL="7934" lvl="0" indent="0" algn="l" rtl="0">
              <a:lnSpc>
                <a:spcPct val="100000"/>
              </a:lnSpc>
              <a:spcBef>
                <a:spcPts val="0"/>
              </a:spcBef>
              <a:spcAft>
                <a:spcPts val="0"/>
              </a:spcAft>
              <a:buClr>
                <a:srgbClr val="002060"/>
              </a:buClr>
              <a:buSzPts val="2400"/>
              <a:buNone/>
            </a:pPr>
            <a:r>
              <a:rPr lang="fr-FR" sz="2400" dirty="0"/>
              <a:t>Les grandes étapes du projet sur une année scolaire, </a:t>
            </a:r>
            <a:r>
              <a:rPr lang="fr-FR" sz="2400" i="1" dirty="0"/>
              <a:t>à titre indicatif</a:t>
            </a:r>
            <a:endParaRPr i="1" dirty="0"/>
          </a:p>
        </p:txBody>
      </p:sp>
      <p:sp>
        <p:nvSpPr>
          <p:cNvPr id="155" name="Google Shape;155;p17"/>
          <p:cNvSpPr/>
          <p:nvPr/>
        </p:nvSpPr>
        <p:spPr>
          <a:xfrm>
            <a:off x="376661" y="2643563"/>
            <a:ext cx="2201162"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dirty="0">
                <a:solidFill>
                  <a:srgbClr val="1CA7B1"/>
                </a:solidFill>
                <a:latin typeface="Arial"/>
                <a:ea typeface="Arial"/>
                <a:cs typeface="Arial"/>
                <a:sym typeface="Arial"/>
              </a:rPr>
              <a:t>Pour le binôme enseignant-référent</a:t>
            </a:r>
            <a:endParaRPr sz="1400" b="0" i="0" u="none" strike="noStrike" cap="none" dirty="0">
              <a:solidFill>
                <a:srgbClr val="1CA7B1"/>
              </a:solidFill>
              <a:latin typeface="Arial"/>
              <a:ea typeface="Arial"/>
              <a:cs typeface="Arial"/>
              <a:sym typeface="Arial"/>
            </a:endParaRPr>
          </a:p>
        </p:txBody>
      </p:sp>
      <p:sp>
        <p:nvSpPr>
          <p:cNvPr id="156" name="Google Shape;156;p17"/>
          <p:cNvSpPr txBox="1"/>
          <p:nvPr/>
        </p:nvSpPr>
        <p:spPr>
          <a:xfrm>
            <a:off x="4878497" y="3867595"/>
            <a:ext cx="129614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dirty="0">
                <a:solidFill>
                  <a:srgbClr val="000000"/>
                </a:solidFill>
                <a:latin typeface="Arial"/>
                <a:ea typeface="Arial"/>
                <a:cs typeface="Arial"/>
                <a:sym typeface="Arial"/>
              </a:rPr>
              <a:t>Automne</a:t>
            </a:r>
            <a:endParaRPr sz="1400" b="0" i="0" u="none" strike="noStrike" cap="none" dirty="0">
              <a:solidFill>
                <a:srgbClr val="000000"/>
              </a:solidFill>
              <a:latin typeface="Arial"/>
              <a:ea typeface="Arial"/>
              <a:cs typeface="Arial"/>
              <a:sym typeface="Arial"/>
            </a:endParaRPr>
          </a:p>
        </p:txBody>
      </p:sp>
      <p:sp>
        <p:nvSpPr>
          <p:cNvPr id="157" name="Google Shape;157;p17"/>
          <p:cNvSpPr txBox="1"/>
          <p:nvPr/>
        </p:nvSpPr>
        <p:spPr>
          <a:xfrm>
            <a:off x="5368641" y="2335786"/>
            <a:ext cx="1475656" cy="954067"/>
          </a:xfrm>
          <a:prstGeom prst="rect">
            <a:avLst/>
          </a:prstGeom>
          <a:noFill/>
          <a:ln w="9525"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dirty="0">
                <a:solidFill>
                  <a:srgbClr val="000000"/>
                </a:solidFill>
                <a:latin typeface="Arial"/>
                <a:ea typeface="Arial"/>
                <a:cs typeface="Arial"/>
                <a:sym typeface="Arial"/>
              </a:rPr>
              <a:t>Réunion de lancement avec les acteurs concernés</a:t>
            </a:r>
            <a:endParaRPr sz="1400" b="0" i="0" u="none" strike="noStrike" cap="none" dirty="0">
              <a:solidFill>
                <a:srgbClr val="000000"/>
              </a:solidFill>
              <a:latin typeface="Arial"/>
              <a:ea typeface="Arial"/>
              <a:cs typeface="Arial"/>
              <a:sym typeface="Arial"/>
            </a:endParaRPr>
          </a:p>
        </p:txBody>
      </p:sp>
      <p:sp>
        <p:nvSpPr>
          <p:cNvPr id="159" name="Google Shape;159;p17"/>
          <p:cNvSpPr txBox="1"/>
          <p:nvPr/>
        </p:nvSpPr>
        <p:spPr>
          <a:xfrm>
            <a:off x="10344135" y="3860781"/>
            <a:ext cx="569653"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0" i="1" u="none" strike="noStrike" cap="none" dirty="0">
                <a:solidFill>
                  <a:srgbClr val="000000"/>
                </a:solidFill>
                <a:latin typeface="Arial"/>
                <a:ea typeface="Arial"/>
                <a:cs typeface="Arial"/>
                <a:sym typeface="Arial"/>
              </a:rPr>
              <a:t>Juin</a:t>
            </a:r>
            <a:endParaRPr sz="1400" b="0" i="1" u="none" strike="noStrike" cap="none" dirty="0">
              <a:solidFill>
                <a:srgbClr val="000000"/>
              </a:solidFill>
              <a:latin typeface="Arial"/>
              <a:ea typeface="Arial"/>
              <a:cs typeface="Arial"/>
              <a:sym typeface="Arial"/>
            </a:endParaRPr>
          </a:p>
        </p:txBody>
      </p:sp>
      <p:sp>
        <p:nvSpPr>
          <p:cNvPr id="160" name="Google Shape;160;p17"/>
          <p:cNvSpPr txBox="1"/>
          <p:nvPr/>
        </p:nvSpPr>
        <p:spPr>
          <a:xfrm>
            <a:off x="3222288" y="3876660"/>
            <a:ext cx="65226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dirty="0">
                <a:solidFill>
                  <a:srgbClr val="000000"/>
                </a:solidFill>
                <a:latin typeface="Arial"/>
                <a:ea typeface="Arial"/>
                <a:cs typeface="Arial"/>
                <a:sym typeface="Arial"/>
              </a:rPr>
              <a:t>Été</a:t>
            </a:r>
            <a:endParaRPr sz="1400" b="0" i="0" u="none" strike="noStrike" cap="none" dirty="0">
              <a:solidFill>
                <a:srgbClr val="000000"/>
              </a:solidFill>
              <a:latin typeface="Arial"/>
              <a:ea typeface="Arial"/>
              <a:cs typeface="Arial"/>
              <a:sym typeface="Arial"/>
            </a:endParaRPr>
          </a:p>
        </p:txBody>
      </p:sp>
      <p:sp>
        <p:nvSpPr>
          <p:cNvPr id="163" name="Google Shape;163;p17"/>
          <p:cNvSpPr txBox="1"/>
          <p:nvPr/>
        </p:nvSpPr>
        <p:spPr>
          <a:xfrm>
            <a:off x="9388872" y="3856061"/>
            <a:ext cx="569653"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0" i="1" u="none" strike="noStrike" cap="none" dirty="0">
                <a:solidFill>
                  <a:srgbClr val="000000"/>
                </a:solidFill>
                <a:latin typeface="Arial"/>
                <a:ea typeface="Arial"/>
                <a:cs typeface="Arial"/>
                <a:sym typeface="Arial"/>
              </a:rPr>
              <a:t>Mai</a:t>
            </a:r>
            <a:endParaRPr sz="1400" b="0" i="1" u="none" strike="noStrike" cap="none" dirty="0">
              <a:solidFill>
                <a:srgbClr val="000000"/>
              </a:solidFill>
              <a:latin typeface="Arial"/>
              <a:ea typeface="Arial"/>
              <a:cs typeface="Arial"/>
              <a:sym typeface="Arial"/>
            </a:endParaRPr>
          </a:p>
        </p:txBody>
      </p:sp>
      <p:sp>
        <p:nvSpPr>
          <p:cNvPr id="165" name="Google Shape;165;p17"/>
          <p:cNvSpPr txBox="1"/>
          <p:nvPr/>
        </p:nvSpPr>
        <p:spPr>
          <a:xfrm>
            <a:off x="2777778" y="3002985"/>
            <a:ext cx="1475656" cy="523220"/>
          </a:xfrm>
          <a:prstGeom prst="rect">
            <a:avLst/>
          </a:prstGeom>
          <a:noFill/>
          <a:ln w="9525"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dirty="0">
                <a:latin typeface="Arial"/>
                <a:ea typeface="Arial"/>
                <a:cs typeface="Arial"/>
                <a:sym typeface="Arial"/>
              </a:rPr>
              <a:t>Inscription à la démarche</a:t>
            </a:r>
            <a:endParaRPr sz="1400" i="0" u="none" strike="noStrike" cap="none" dirty="0">
              <a:latin typeface="Arial"/>
              <a:ea typeface="Arial"/>
              <a:cs typeface="Arial"/>
              <a:sym typeface="Arial"/>
            </a:endParaRPr>
          </a:p>
        </p:txBody>
      </p:sp>
      <p:cxnSp>
        <p:nvCxnSpPr>
          <p:cNvPr id="166" name="Google Shape;166;p17"/>
          <p:cNvCxnSpPr/>
          <p:nvPr/>
        </p:nvCxnSpPr>
        <p:spPr>
          <a:xfrm>
            <a:off x="3521093" y="3521365"/>
            <a:ext cx="0" cy="288032"/>
          </a:xfrm>
          <a:prstGeom prst="straightConnector1">
            <a:avLst/>
          </a:prstGeom>
          <a:noFill/>
          <a:ln w="9525" cap="flat" cmpd="sng">
            <a:solidFill>
              <a:srgbClr val="007BB9"/>
            </a:solidFill>
            <a:prstDash val="solid"/>
            <a:round/>
            <a:headEnd type="none" w="sm" len="sm"/>
            <a:tailEnd type="none" w="sm" len="sm"/>
          </a:ln>
        </p:spPr>
      </p:cxnSp>
      <p:cxnSp>
        <p:nvCxnSpPr>
          <p:cNvPr id="167" name="Google Shape;167;p17"/>
          <p:cNvCxnSpPr/>
          <p:nvPr/>
        </p:nvCxnSpPr>
        <p:spPr>
          <a:xfrm>
            <a:off x="5483759" y="3289853"/>
            <a:ext cx="0" cy="510511"/>
          </a:xfrm>
          <a:prstGeom prst="straightConnector1">
            <a:avLst/>
          </a:prstGeom>
          <a:noFill/>
          <a:ln w="9525" cap="flat" cmpd="sng">
            <a:solidFill>
              <a:srgbClr val="007BB9"/>
            </a:solidFill>
            <a:prstDash val="solid"/>
            <a:round/>
            <a:headEnd type="none" w="sm" len="sm"/>
            <a:tailEnd type="none" w="sm" len="sm"/>
          </a:ln>
        </p:spPr>
      </p:cxnSp>
      <p:sp>
        <p:nvSpPr>
          <p:cNvPr id="168" name="Google Shape;168;p17"/>
          <p:cNvSpPr txBox="1"/>
          <p:nvPr/>
        </p:nvSpPr>
        <p:spPr>
          <a:xfrm>
            <a:off x="5791369" y="4249794"/>
            <a:ext cx="1215751" cy="523220"/>
          </a:xfrm>
          <a:prstGeom prst="rect">
            <a:avLst/>
          </a:prstGeom>
          <a:no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dirty="0">
                <a:solidFill>
                  <a:srgbClr val="000000"/>
                </a:solidFill>
                <a:latin typeface="Arial"/>
                <a:ea typeface="Arial"/>
                <a:cs typeface="Arial"/>
                <a:sym typeface="Arial"/>
              </a:rPr>
              <a:t>Etat des lieux du site</a:t>
            </a:r>
            <a:endParaRPr sz="1400" b="0" i="0" u="none" strike="noStrike" cap="none" dirty="0">
              <a:solidFill>
                <a:srgbClr val="000000"/>
              </a:solidFill>
              <a:latin typeface="Arial"/>
              <a:ea typeface="Arial"/>
              <a:cs typeface="Arial"/>
              <a:sym typeface="Arial"/>
            </a:endParaRPr>
          </a:p>
        </p:txBody>
      </p:sp>
      <p:cxnSp>
        <p:nvCxnSpPr>
          <p:cNvPr id="169" name="Google Shape;169;p17"/>
          <p:cNvCxnSpPr/>
          <p:nvPr/>
        </p:nvCxnSpPr>
        <p:spPr>
          <a:xfrm>
            <a:off x="4835686" y="4218436"/>
            <a:ext cx="0" cy="288032"/>
          </a:xfrm>
          <a:prstGeom prst="straightConnector1">
            <a:avLst/>
          </a:prstGeom>
          <a:noFill/>
          <a:ln w="9525" cap="flat" cmpd="sng">
            <a:solidFill>
              <a:srgbClr val="00B050"/>
            </a:solidFill>
            <a:prstDash val="solid"/>
            <a:round/>
            <a:headEnd type="none" w="sm" len="sm"/>
            <a:tailEnd type="none" w="sm" len="sm"/>
          </a:ln>
        </p:spPr>
      </p:cxnSp>
      <p:sp>
        <p:nvSpPr>
          <p:cNvPr id="171" name="Google Shape;171;p17"/>
          <p:cNvSpPr txBox="1"/>
          <p:nvPr/>
        </p:nvSpPr>
        <p:spPr>
          <a:xfrm>
            <a:off x="3521093" y="4503728"/>
            <a:ext cx="1940218" cy="738623"/>
          </a:xfrm>
          <a:prstGeom prst="rect">
            <a:avLst/>
          </a:prstGeom>
          <a:no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dirty="0">
                <a:solidFill>
                  <a:srgbClr val="000000"/>
                </a:solidFill>
                <a:latin typeface="Arial"/>
                <a:ea typeface="Arial"/>
                <a:cs typeface="Arial"/>
                <a:sym typeface="Arial"/>
              </a:rPr>
              <a:t>Mise en place du conseil de la Terre, signature de la charte</a:t>
            </a:r>
            <a:endParaRPr sz="1400" b="0" i="0" u="none" strike="noStrike" cap="none" dirty="0">
              <a:solidFill>
                <a:srgbClr val="000000"/>
              </a:solidFill>
              <a:latin typeface="Arial"/>
              <a:ea typeface="Arial"/>
              <a:cs typeface="Arial"/>
              <a:sym typeface="Arial"/>
            </a:endParaRPr>
          </a:p>
        </p:txBody>
      </p:sp>
      <p:sp>
        <p:nvSpPr>
          <p:cNvPr id="172" name="Google Shape;172;p17"/>
          <p:cNvSpPr txBox="1"/>
          <p:nvPr/>
        </p:nvSpPr>
        <p:spPr>
          <a:xfrm>
            <a:off x="6315334" y="5593447"/>
            <a:ext cx="2936976" cy="738623"/>
          </a:xfrm>
          <a:prstGeom prst="rect">
            <a:avLst/>
          </a:prstGeom>
          <a:no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Réflexions sur les enjeux/objectifs de l’aire éducative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Choix des actions pour y répondre</a:t>
            </a:r>
            <a:endParaRPr sz="1400" b="0" i="0" u="none" strike="noStrike" cap="none">
              <a:solidFill>
                <a:srgbClr val="000000"/>
              </a:solidFill>
              <a:latin typeface="Arial"/>
              <a:ea typeface="Arial"/>
              <a:cs typeface="Arial"/>
              <a:sym typeface="Arial"/>
            </a:endParaRPr>
          </a:p>
        </p:txBody>
      </p:sp>
      <p:cxnSp>
        <p:nvCxnSpPr>
          <p:cNvPr id="173" name="Google Shape;173;p17"/>
          <p:cNvCxnSpPr>
            <a:cxnSpLocks/>
            <a:endCxn id="172" idx="0"/>
          </p:cNvCxnSpPr>
          <p:nvPr/>
        </p:nvCxnSpPr>
        <p:spPr>
          <a:xfrm>
            <a:off x="7783822" y="4215696"/>
            <a:ext cx="0" cy="1377751"/>
          </a:xfrm>
          <a:prstGeom prst="straightConnector1">
            <a:avLst/>
          </a:prstGeom>
          <a:noFill/>
          <a:ln w="9525" cap="flat" cmpd="sng">
            <a:solidFill>
              <a:srgbClr val="00B050"/>
            </a:solidFill>
            <a:prstDash val="solid"/>
            <a:round/>
            <a:headEnd type="none" w="sm" len="sm"/>
            <a:tailEnd type="none" w="sm" len="sm"/>
          </a:ln>
        </p:spPr>
      </p:cxnSp>
      <p:sp>
        <p:nvSpPr>
          <p:cNvPr id="175" name="Google Shape;175;p17"/>
          <p:cNvSpPr txBox="1"/>
          <p:nvPr/>
        </p:nvSpPr>
        <p:spPr>
          <a:xfrm>
            <a:off x="7923031" y="4243595"/>
            <a:ext cx="1357487" cy="738664"/>
          </a:xfrm>
          <a:prstGeom prst="rect">
            <a:avLst/>
          </a:prstGeom>
          <a:no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Mise en place des actions choisies</a:t>
            </a:r>
            <a:endParaRPr sz="1400" b="0" i="0" u="none" strike="noStrike" cap="none">
              <a:solidFill>
                <a:srgbClr val="000000"/>
              </a:solidFill>
              <a:latin typeface="Arial"/>
              <a:ea typeface="Arial"/>
              <a:cs typeface="Arial"/>
              <a:sym typeface="Arial"/>
            </a:endParaRPr>
          </a:p>
        </p:txBody>
      </p:sp>
      <p:sp>
        <p:nvSpPr>
          <p:cNvPr id="177" name="Google Shape;177;p17"/>
          <p:cNvSpPr txBox="1"/>
          <p:nvPr/>
        </p:nvSpPr>
        <p:spPr>
          <a:xfrm>
            <a:off x="10105711" y="4522853"/>
            <a:ext cx="1224136" cy="954107"/>
          </a:xfrm>
          <a:prstGeom prst="rect">
            <a:avLst/>
          </a:prstGeom>
          <a:no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dirty="0">
                <a:solidFill>
                  <a:srgbClr val="000000"/>
                </a:solidFill>
                <a:latin typeface="Arial"/>
                <a:ea typeface="Arial"/>
                <a:cs typeface="Arial"/>
                <a:sym typeface="Arial"/>
              </a:rPr>
              <a:t>Passage de flambeau à la classe suivante</a:t>
            </a:r>
            <a:endParaRPr sz="1400" b="0" i="0" u="none" strike="noStrike" cap="none" dirty="0">
              <a:solidFill>
                <a:srgbClr val="000000"/>
              </a:solidFill>
              <a:latin typeface="Arial"/>
              <a:ea typeface="Arial"/>
              <a:cs typeface="Arial"/>
              <a:sym typeface="Arial"/>
            </a:endParaRPr>
          </a:p>
        </p:txBody>
      </p:sp>
      <p:cxnSp>
        <p:nvCxnSpPr>
          <p:cNvPr id="178" name="Google Shape;178;p17"/>
          <p:cNvCxnSpPr/>
          <p:nvPr/>
        </p:nvCxnSpPr>
        <p:spPr>
          <a:xfrm>
            <a:off x="10717779" y="4229726"/>
            <a:ext cx="0" cy="288032"/>
          </a:xfrm>
          <a:prstGeom prst="straightConnector1">
            <a:avLst/>
          </a:prstGeom>
          <a:noFill/>
          <a:ln w="9525" cap="flat" cmpd="sng">
            <a:solidFill>
              <a:srgbClr val="00B050"/>
            </a:solidFill>
            <a:prstDash val="solid"/>
            <a:round/>
            <a:headEnd type="none" w="sm" len="sm"/>
            <a:tailEnd type="none" w="sm" len="sm"/>
          </a:ln>
        </p:spPr>
      </p:cxnSp>
      <p:sp>
        <p:nvSpPr>
          <p:cNvPr id="179" name="Google Shape;179;p17"/>
          <p:cNvSpPr txBox="1"/>
          <p:nvPr/>
        </p:nvSpPr>
        <p:spPr>
          <a:xfrm>
            <a:off x="8339930" y="2544573"/>
            <a:ext cx="1662919" cy="954107"/>
          </a:xfrm>
          <a:prstGeom prst="rect">
            <a:avLst/>
          </a:prstGeom>
          <a:noFill/>
          <a:ln w="9525" cap="flat" cmpd="sng">
            <a:solidFill>
              <a:srgbClr val="BFBFBF"/>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dirty="0">
                <a:solidFill>
                  <a:srgbClr val="000000"/>
                </a:solidFill>
                <a:latin typeface="Arial"/>
                <a:ea typeface="Arial"/>
                <a:cs typeface="Arial"/>
                <a:sym typeface="Arial"/>
              </a:rPr>
              <a:t>Préparation et envoi du </a:t>
            </a:r>
            <a:r>
              <a:rPr lang="fr-FR" sz="1400" b="1" i="0" u="none" strike="noStrike" cap="none" dirty="0">
                <a:solidFill>
                  <a:srgbClr val="B89353"/>
                </a:solidFill>
                <a:latin typeface="Arial"/>
                <a:ea typeface="Arial"/>
                <a:cs typeface="Arial"/>
                <a:sym typeface="Arial"/>
              </a:rPr>
              <a:t>dossier de demande de labellisation</a:t>
            </a:r>
            <a:endParaRPr sz="1400" b="0" i="0" u="none" strike="noStrike" cap="none" dirty="0">
              <a:solidFill>
                <a:srgbClr val="B89353"/>
              </a:solidFill>
              <a:latin typeface="Arial"/>
              <a:ea typeface="Arial"/>
              <a:cs typeface="Arial"/>
              <a:sym typeface="Arial"/>
            </a:endParaRPr>
          </a:p>
        </p:txBody>
      </p:sp>
      <p:cxnSp>
        <p:nvCxnSpPr>
          <p:cNvPr id="180" name="Google Shape;180;p17"/>
          <p:cNvCxnSpPr/>
          <p:nvPr/>
        </p:nvCxnSpPr>
        <p:spPr>
          <a:xfrm>
            <a:off x="9661716" y="3492599"/>
            <a:ext cx="0" cy="288032"/>
          </a:xfrm>
          <a:prstGeom prst="straightConnector1">
            <a:avLst/>
          </a:prstGeom>
          <a:noFill/>
          <a:ln w="9525" cap="flat" cmpd="sng">
            <a:solidFill>
              <a:srgbClr val="007BB9"/>
            </a:solidFill>
            <a:prstDash val="solid"/>
            <a:round/>
            <a:headEnd type="none" w="sm" len="sm"/>
            <a:tailEnd type="none" w="sm" len="sm"/>
          </a:ln>
        </p:spPr>
      </p:cxnSp>
      <p:sp>
        <p:nvSpPr>
          <p:cNvPr id="181" name="Google Shape;181;p17"/>
          <p:cNvSpPr txBox="1"/>
          <p:nvPr/>
        </p:nvSpPr>
        <p:spPr>
          <a:xfrm>
            <a:off x="10040914" y="2982144"/>
            <a:ext cx="1288933" cy="307736"/>
          </a:xfrm>
          <a:prstGeom prst="rect">
            <a:avLst/>
          </a:prstGeom>
          <a:noFill/>
          <a:ln w="9525" cap="flat" cmpd="sng">
            <a:solidFill>
              <a:srgbClr val="BFBFBF"/>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dirty="0">
                <a:solidFill>
                  <a:srgbClr val="000000"/>
                </a:solidFill>
                <a:latin typeface="Arial"/>
                <a:ea typeface="Arial"/>
                <a:cs typeface="Arial"/>
                <a:sym typeface="Arial"/>
              </a:rPr>
              <a:t>Réunion bilan</a:t>
            </a:r>
            <a:endParaRPr sz="1400" b="0" i="0" u="none" strike="noStrike" cap="none" dirty="0">
              <a:solidFill>
                <a:srgbClr val="000000"/>
              </a:solidFill>
              <a:latin typeface="Arial"/>
              <a:ea typeface="Arial"/>
              <a:cs typeface="Arial"/>
              <a:sym typeface="Arial"/>
            </a:endParaRPr>
          </a:p>
        </p:txBody>
      </p:sp>
      <p:cxnSp>
        <p:nvCxnSpPr>
          <p:cNvPr id="182" name="Google Shape;182;p17"/>
          <p:cNvCxnSpPr>
            <a:stCxn id="181" idx="2"/>
          </p:cNvCxnSpPr>
          <p:nvPr/>
        </p:nvCxnSpPr>
        <p:spPr>
          <a:xfrm>
            <a:off x="10685381" y="3289880"/>
            <a:ext cx="0" cy="514500"/>
          </a:xfrm>
          <a:prstGeom prst="straightConnector1">
            <a:avLst/>
          </a:prstGeom>
          <a:noFill/>
          <a:ln w="9525" cap="flat" cmpd="sng">
            <a:solidFill>
              <a:srgbClr val="007BB9"/>
            </a:solidFill>
            <a:prstDash val="solid"/>
            <a:round/>
            <a:headEnd type="none" w="sm" len="sm"/>
            <a:tailEnd type="none" w="sm" len="sm"/>
          </a:ln>
        </p:spPr>
      </p:cxnSp>
      <p:sp>
        <p:nvSpPr>
          <p:cNvPr id="183" name="Google Shape;183;p17"/>
          <p:cNvSpPr/>
          <p:nvPr/>
        </p:nvSpPr>
        <p:spPr>
          <a:xfrm>
            <a:off x="2747454" y="3602430"/>
            <a:ext cx="9406446" cy="833608"/>
          </a:xfrm>
          <a:prstGeom prst="rightArrow">
            <a:avLst>
              <a:gd name="adj1" fmla="val 50000"/>
              <a:gd name="adj2" fmla="val 50000"/>
            </a:avLst>
          </a:prstGeom>
          <a:noFill/>
          <a:ln w="381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17"/>
          <p:cNvSpPr txBox="1"/>
          <p:nvPr/>
        </p:nvSpPr>
        <p:spPr>
          <a:xfrm>
            <a:off x="5678431" y="4789816"/>
            <a:ext cx="1440153" cy="523220"/>
          </a:xfrm>
          <a:prstGeom prst="rect">
            <a:avLst/>
          </a:prstGeom>
          <a:solidFill>
            <a:schemeClr val="lt1"/>
          </a:solid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Acquisition de connaissances</a:t>
            </a:r>
            <a:endParaRPr sz="1400" b="0" i="0" u="none" strike="noStrike" cap="none">
              <a:solidFill>
                <a:srgbClr val="000000"/>
              </a:solidFill>
              <a:latin typeface="Arial"/>
              <a:ea typeface="Arial"/>
              <a:cs typeface="Arial"/>
              <a:sym typeface="Arial"/>
            </a:endParaRPr>
          </a:p>
        </p:txBody>
      </p:sp>
      <p:sp>
        <p:nvSpPr>
          <p:cNvPr id="185" name="Google Shape;185;p17"/>
          <p:cNvSpPr txBox="1"/>
          <p:nvPr/>
        </p:nvSpPr>
        <p:spPr>
          <a:xfrm>
            <a:off x="3222288" y="1981188"/>
            <a:ext cx="2076914" cy="954107"/>
          </a:xfrm>
          <a:prstGeom prst="rect">
            <a:avLst/>
          </a:prstGeom>
          <a:noFill/>
          <a:ln w="9525"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dirty="0">
                <a:solidFill>
                  <a:srgbClr val="000000"/>
                </a:solidFill>
                <a:latin typeface="Arial"/>
                <a:ea typeface="Arial"/>
                <a:cs typeface="Arial"/>
                <a:sym typeface="Arial"/>
              </a:rPr>
              <a:t>Demandes de subventions des animations du référent, du matériel</a:t>
            </a:r>
            <a:endParaRPr sz="1400" b="0" i="0" u="none" strike="noStrike" cap="none" dirty="0">
              <a:solidFill>
                <a:srgbClr val="000000"/>
              </a:solidFill>
              <a:latin typeface="Arial"/>
              <a:ea typeface="Arial"/>
              <a:cs typeface="Arial"/>
              <a:sym typeface="Arial"/>
            </a:endParaRPr>
          </a:p>
        </p:txBody>
      </p:sp>
      <p:cxnSp>
        <p:nvCxnSpPr>
          <p:cNvPr id="186" name="Google Shape;186;p17"/>
          <p:cNvCxnSpPr>
            <a:cxnSpLocks/>
          </p:cNvCxnSpPr>
          <p:nvPr/>
        </p:nvCxnSpPr>
        <p:spPr>
          <a:xfrm>
            <a:off x="4614235" y="2935295"/>
            <a:ext cx="0" cy="859458"/>
          </a:xfrm>
          <a:prstGeom prst="straightConnector1">
            <a:avLst/>
          </a:prstGeom>
          <a:noFill/>
          <a:ln w="9525" cap="flat" cmpd="sng">
            <a:solidFill>
              <a:srgbClr val="007BB9"/>
            </a:solidFill>
            <a:prstDash val="solid"/>
            <a:round/>
            <a:headEnd type="none" w="sm" len="sm"/>
            <a:tailEnd type="none" w="sm" len="sm"/>
          </a:ln>
        </p:spPr>
      </p:cxnSp>
      <p:sp>
        <p:nvSpPr>
          <p:cNvPr id="187" name="Google Shape;187;p17"/>
          <p:cNvSpPr/>
          <p:nvPr/>
        </p:nvSpPr>
        <p:spPr>
          <a:xfrm>
            <a:off x="376661" y="4737927"/>
            <a:ext cx="220116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dirty="0">
                <a:solidFill>
                  <a:srgbClr val="1CA7B1"/>
                </a:solidFill>
                <a:latin typeface="Arial"/>
                <a:ea typeface="Arial"/>
                <a:cs typeface="Arial"/>
                <a:sym typeface="Arial"/>
              </a:rPr>
              <a:t>Pour les élèves</a:t>
            </a:r>
            <a:endParaRPr sz="1400" b="0" i="0" u="none" strike="noStrike" cap="none" dirty="0">
              <a:solidFill>
                <a:srgbClr val="1CA7B1"/>
              </a:solidFill>
              <a:latin typeface="Arial"/>
              <a:ea typeface="Arial"/>
              <a:cs typeface="Arial"/>
              <a:sym typeface="Arial"/>
            </a:endParaRPr>
          </a:p>
        </p:txBody>
      </p:sp>
      <p:sp>
        <p:nvSpPr>
          <p:cNvPr id="188" name="Google Shape;188;p17"/>
          <p:cNvSpPr txBox="1"/>
          <p:nvPr/>
        </p:nvSpPr>
        <p:spPr>
          <a:xfrm>
            <a:off x="9673699" y="1822572"/>
            <a:ext cx="2210739" cy="738623"/>
          </a:xfrm>
          <a:prstGeom prst="rect">
            <a:avLst/>
          </a:prstGeom>
          <a:noFill/>
          <a:ln w="9525" cap="flat" cmpd="sng">
            <a:solidFill>
              <a:srgbClr val="BFBFBF"/>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0" u="none" strike="noStrike" cap="none" dirty="0">
                <a:solidFill>
                  <a:srgbClr val="B89353"/>
                </a:solidFill>
                <a:latin typeface="Arial"/>
                <a:ea typeface="Arial"/>
                <a:cs typeface="Arial"/>
                <a:sym typeface="Arial"/>
              </a:rPr>
              <a:t>Demande de financement OFB pour les 2 prochaines années</a:t>
            </a:r>
            <a:endParaRPr sz="1400" b="0" u="none" strike="noStrike" cap="none" dirty="0">
              <a:solidFill>
                <a:srgbClr val="B89353"/>
              </a:solidFill>
              <a:latin typeface="Arial"/>
              <a:ea typeface="Arial"/>
              <a:cs typeface="Arial"/>
              <a:sym typeface="Arial"/>
            </a:endParaRPr>
          </a:p>
        </p:txBody>
      </p:sp>
      <p:sp>
        <p:nvSpPr>
          <p:cNvPr id="189" name="Google Shape;189;p17"/>
          <p:cNvSpPr/>
          <p:nvPr/>
        </p:nvSpPr>
        <p:spPr>
          <a:xfrm>
            <a:off x="2886632" y="6562522"/>
            <a:ext cx="7655423"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1" u="none" strike="noStrike" cap="none" dirty="0">
                <a:solidFill>
                  <a:srgbClr val="000000"/>
                </a:solidFill>
                <a:sym typeface="Arial"/>
              </a:rPr>
              <a:t>Le conseil de la Terre se réunit aussi souvent que l’enseignant le juge nécessaire</a:t>
            </a:r>
            <a:endParaRPr i="1" dirty="0"/>
          </a:p>
        </p:txBody>
      </p:sp>
      <p:pic>
        <p:nvPicPr>
          <p:cNvPr id="190" name="Google Shape;190;p17" descr="Ligne fléchée : légère courbe"/>
          <p:cNvPicPr preferRelativeResize="0"/>
          <p:nvPr/>
        </p:nvPicPr>
        <p:blipFill rotWithShape="1">
          <a:blip r:embed="rId3">
            <a:alphaModFix/>
          </a:blip>
          <a:srcRect/>
          <a:stretch/>
        </p:blipFill>
        <p:spPr>
          <a:xfrm>
            <a:off x="2318541" y="6454780"/>
            <a:ext cx="523220" cy="523220"/>
          </a:xfrm>
          <a:prstGeom prst="rect">
            <a:avLst/>
          </a:prstGeom>
          <a:noFill/>
          <a:ln>
            <a:noFill/>
          </a:ln>
        </p:spPr>
      </p:pic>
      <p:cxnSp>
        <p:nvCxnSpPr>
          <p:cNvPr id="39" name="Google Shape;166;p17">
            <a:extLst>
              <a:ext uri="{FF2B5EF4-FFF2-40B4-BE49-F238E27FC236}">
                <a16:creationId xmlns:a16="http://schemas.microsoft.com/office/drawing/2014/main" id="{49037BA9-AAAF-4DB9-9AA5-A742FE94A9A8}"/>
              </a:ext>
            </a:extLst>
          </p:cNvPr>
          <p:cNvCxnSpPr/>
          <p:nvPr/>
        </p:nvCxnSpPr>
        <p:spPr>
          <a:xfrm>
            <a:off x="4416443" y="3876660"/>
            <a:ext cx="0" cy="288032"/>
          </a:xfrm>
          <a:prstGeom prst="straightConnector1">
            <a:avLst/>
          </a:prstGeom>
          <a:noFill/>
          <a:ln w="28575" cap="flat" cmpd="sng">
            <a:solidFill>
              <a:schemeClr val="accent6">
                <a:lumMod val="65000"/>
              </a:schemeClr>
            </a:solidFill>
            <a:prstDash val="dash"/>
            <a:round/>
            <a:headEnd type="none" w="sm" len="sm"/>
            <a:tailEnd type="none" w="sm" len="sm"/>
          </a:ln>
        </p:spPr>
      </p:cxnSp>
      <p:cxnSp>
        <p:nvCxnSpPr>
          <p:cNvPr id="41" name="Google Shape;166;p17">
            <a:extLst>
              <a:ext uri="{FF2B5EF4-FFF2-40B4-BE49-F238E27FC236}">
                <a16:creationId xmlns:a16="http://schemas.microsoft.com/office/drawing/2014/main" id="{E498326D-82DA-4B06-B82B-2EF54DAF475F}"/>
              </a:ext>
            </a:extLst>
          </p:cNvPr>
          <p:cNvCxnSpPr/>
          <p:nvPr/>
        </p:nvCxnSpPr>
        <p:spPr>
          <a:xfrm>
            <a:off x="6520687" y="3867595"/>
            <a:ext cx="0" cy="288032"/>
          </a:xfrm>
          <a:prstGeom prst="straightConnector1">
            <a:avLst/>
          </a:prstGeom>
          <a:noFill/>
          <a:ln w="28575" cap="flat" cmpd="sng">
            <a:solidFill>
              <a:schemeClr val="accent6">
                <a:lumMod val="65000"/>
              </a:schemeClr>
            </a:solidFill>
            <a:prstDash val="dash"/>
            <a:round/>
            <a:headEnd type="none" w="sm" len="sm"/>
            <a:tailEnd type="none" w="sm" len="sm"/>
          </a:ln>
        </p:spPr>
      </p:cxnSp>
      <p:sp>
        <p:nvSpPr>
          <p:cNvPr id="42" name="Google Shape;156;p17">
            <a:extLst>
              <a:ext uri="{FF2B5EF4-FFF2-40B4-BE49-F238E27FC236}">
                <a16:creationId xmlns:a16="http://schemas.microsoft.com/office/drawing/2014/main" id="{54A90314-542F-4FF7-BF3B-AA36D7DF9C3C}"/>
              </a:ext>
            </a:extLst>
          </p:cNvPr>
          <p:cNvSpPr txBox="1"/>
          <p:nvPr/>
        </p:nvSpPr>
        <p:spPr>
          <a:xfrm>
            <a:off x="6844297" y="3856012"/>
            <a:ext cx="129614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dirty="0">
                <a:solidFill>
                  <a:srgbClr val="000000"/>
                </a:solidFill>
                <a:latin typeface="Arial"/>
                <a:ea typeface="Arial"/>
                <a:cs typeface="Arial"/>
                <a:sym typeface="Arial"/>
              </a:rPr>
              <a:t>Hiver</a:t>
            </a:r>
            <a:endParaRPr sz="1400" b="0" i="0" u="none" strike="noStrike" cap="none" dirty="0">
              <a:solidFill>
                <a:srgbClr val="000000"/>
              </a:solidFill>
              <a:latin typeface="Arial"/>
              <a:ea typeface="Arial"/>
              <a:cs typeface="Arial"/>
              <a:sym typeface="Arial"/>
            </a:endParaRPr>
          </a:p>
        </p:txBody>
      </p:sp>
      <p:cxnSp>
        <p:nvCxnSpPr>
          <p:cNvPr id="43" name="Google Shape;166;p17">
            <a:extLst>
              <a:ext uri="{FF2B5EF4-FFF2-40B4-BE49-F238E27FC236}">
                <a16:creationId xmlns:a16="http://schemas.microsoft.com/office/drawing/2014/main" id="{294F3AD5-C03E-4A77-8773-2098A7CA80C5}"/>
              </a:ext>
            </a:extLst>
          </p:cNvPr>
          <p:cNvCxnSpPr/>
          <p:nvPr/>
        </p:nvCxnSpPr>
        <p:spPr>
          <a:xfrm>
            <a:off x="8596708" y="3867595"/>
            <a:ext cx="0" cy="288032"/>
          </a:xfrm>
          <a:prstGeom prst="straightConnector1">
            <a:avLst/>
          </a:prstGeom>
          <a:noFill/>
          <a:ln w="28575" cap="flat" cmpd="sng">
            <a:solidFill>
              <a:schemeClr val="accent6">
                <a:lumMod val="65000"/>
              </a:schemeClr>
            </a:solidFill>
            <a:prstDash val="dash"/>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5"/>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186"/>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1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7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8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7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animBg="1"/>
      <p:bldP spid="189" grpId="0"/>
    </p:bldLst>
  </p:timing>
</p:sld>
</file>

<file path=ppt/theme/theme1.xml><?xml version="1.0" encoding="utf-8"?>
<a:theme xmlns:a="http://schemas.openxmlformats.org/drawingml/2006/main" name="PNP - diaporama-v2">
  <a:themeElements>
    <a:clrScheme name="Parca national des Calanques">
      <a:dk1>
        <a:srgbClr val="FFFFFF"/>
      </a:dk1>
      <a:lt1>
        <a:srgbClr val="FFFFFF"/>
      </a:lt1>
      <a:dk2>
        <a:srgbClr val="FFFFFF"/>
      </a:dk2>
      <a:lt2>
        <a:srgbClr val="FFFFFF"/>
      </a:lt2>
      <a:accent1>
        <a:srgbClr val="007DBA"/>
      </a:accent1>
      <a:accent2>
        <a:srgbClr val="97D700"/>
      </a:accent2>
      <a:accent3>
        <a:srgbClr val="E87703"/>
      </a:accent3>
      <a:accent4>
        <a:srgbClr val="840B55"/>
      </a:accent4>
      <a:accent5>
        <a:srgbClr val="FFFFFF"/>
      </a:accent5>
      <a:accent6>
        <a:srgbClr val="FFFFFF"/>
      </a:accent6>
      <a:hlink>
        <a:srgbClr val="007DBA"/>
      </a:hlink>
      <a:folHlink>
        <a:srgbClr val="007DB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4009</TotalTime>
  <Words>2297</Words>
  <Application>Microsoft Office PowerPoint</Application>
  <PresentationFormat>Personnalisé</PresentationFormat>
  <Paragraphs>221</Paragraphs>
  <Slides>20</Slides>
  <Notes>20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20</vt:i4>
      </vt:variant>
    </vt:vector>
  </HeadingPairs>
  <TitlesOfParts>
    <vt:vector size="26" baseType="lpstr">
      <vt:lpstr>Arial</vt:lpstr>
      <vt:lpstr>Calibri</vt:lpstr>
      <vt:lpstr>Marianne</vt:lpstr>
      <vt:lpstr>Noto Sans Symbols</vt:lpstr>
      <vt:lpstr>Wingdings</vt:lpstr>
      <vt:lpstr>PNP - diaporama-v2</vt:lpstr>
      <vt:lpstr>Les Aires Educatives en Île-de-France Formation académie de Versailles, 27 mars</vt:lpstr>
      <vt:lpstr>Présentation PowerPoint</vt:lpstr>
      <vt:lpstr>Présentation PowerPoint</vt:lpstr>
      <vt:lpstr>Présentation PowerPoint</vt:lpstr>
      <vt:lpstr>LES AIRES EDUCATIVES Quand des enfants s’emparent d’un petit espace de nature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AIRES EDUCATIVES EN ÎLE-DE-FRANCE Webinaire 14 décembre 2023</dc:title>
  <dc:creator>MINGUET Margot</dc:creator>
  <cp:lastModifiedBy>MINGUET Margot</cp:lastModifiedBy>
  <cp:revision>55</cp:revision>
  <dcterms:created xsi:type="dcterms:W3CDTF">2023-10-20T14:27:23Z</dcterms:created>
  <dcterms:modified xsi:type="dcterms:W3CDTF">2025-02-20T14:48:15Z</dcterms:modified>
</cp:coreProperties>
</file>